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70" r:id="rId2"/>
    <p:sldId id="257" r:id="rId3"/>
    <p:sldId id="276" r:id="rId4"/>
    <p:sldId id="269" r:id="rId5"/>
    <p:sldId id="259" r:id="rId6"/>
    <p:sldId id="258" r:id="rId7"/>
    <p:sldId id="268" r:id="rId8"/>
    <p:sldId id="262" r:id="rId9"/>
    <p:sldId id="263" r:id="rId10"/>
    <p:sldId id="277" r:id="rId11"/>
    <p:sldId id="278" r:id="rId12"/>
    <p:sldId id="266" r:id="rId13"/>
    <p:sldId id="300" r:id="rId14"/>
    <p:sldId id="264" r:id="rId15"/>
    <p:sldId id="279" r:id="rId16"/>
    <p:sldId id="280" r:id="rId17"/>
    <p:sldId id="295" r:id="rId18"/>
    <p:sldId id="281" r:id="rId19"/>
    <p:sldId id="285" r:id="rId20"/>
    <p:sldId id="286" r:id="rId21"/>
    <p:sldId id="287" r:id="rId22"/>
    <p:sldId id="288" r:id="rId23"/>
    <p:sldId id="267" r:id="rId24"/>
    <p:sldId id="301" r:id="rId25"/>
    <p:sldId id="282" r:id="rId26"/>
    <p:sldId id="283" r:id="rId27"/>
    <p:sldId id="297" r:id="rId28"/>
    <p:sldId id="296" r:id="rId29"/>
    <p:sldId id="284" r:id="rId30"/>
    <p:sldId id="289" r:id="rId31"/>
    <p:sldId id="290" r:id="rId32"/>
    <p:sldId id="291" r:id="rId33"/>
    <p:sldId id="293" r:id="rId34"/>
    <p:sldId id="294" r:id="rId35"/>
    <p:sldId id="271" r:id="rId36"/>
    <p:sldId id="273" r:id="rId37"/>
    <p:sldId id="272" r:id="rId38"/>
    <p:sldId id="274" r:id="rId39"/>
  </p:sldIdLst>
  <p:sldSz cx="12192000" cy="6858000"/>
  <p:notesSz cx="6858000" cy="9144000"/>
  <p:embeddedFontLst>
    <p:embeddedFont>
      <p:font typeface="DNF Bit Bit OTF" panose="02000803000000000000" pitchFamily="2" charset="-127"/>
      <p:regular r:id="rId41"/>
    </p:embeddedFont>
    <p:embeddedFont>
      <p:font typeface="맑은 고딕" panose="020B0503020000020004" pitchFamily="34" charset="-127"/>
      <p:regular r:id="rId42"/>
      <p:bold r:id="rId43"/>
    </p:embeddedFont>
    <p:embeddedFont>
      <p:font typeface="Maplestory OTF Light" panose="02000300000000000000" pitchFamily="2" charset="-128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02E9"/>
    <a:srgbClr val="D424A3"/>
    <a:srgbClr val="26084C"/>
    <a:srgbClr val="FDB82C"/>
    <a:srgbClr val="5F1DD6"/>
    <a:srgbClr val="8620AC"/>
    <a:srgbClr val="5D0865"/>
    <a:srgbClr val="E14BB6"/>
    <a:srgbClr val="D82C87"/>
    <a:srgbClr val="FBA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4" autoAdjust="0"/>
    <p:restoredTop sz="88732" autoAdjust="0"/>
  </p:normalViewPr>
  <p:slideViewPr>
    <p:cSldViewPr snapToGrid="0">
      <p:cViewPr varScale="1">
        <p:scale>
          <a:sx n="109" d="100"/>
          <a:sy n="109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E4021-B06D-4192-9A3E-69A1184234A0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9712F-109A-43B0-BFED-57DC967B75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53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38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89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2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4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6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066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786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961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11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7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3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43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29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3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639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3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412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01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0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3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712F-109A-43B0-BFED-57DC967B75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74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01085-D555-4782-8A30-A0EBFE1B1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29B53-3F8D-4B28-B48C-1883AE090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88333-F826-44CB-A54D-15C66421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8ED00-8EE2-4973-AAE7-2B566418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80B6C-6943-41E5-890A-CAA6BE0A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3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4CA75-DDB1-467F-A6F1-C32A6043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0AE5C-2EDA-4595-86A5-0AC0BAE0A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D9C79-2DB8-49BE-8D24-1ADD6FF1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E3E60-F4CC-4ADF-9F50-33BC11D1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74C03-5F55-4FC2-831C-E059B4C7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0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3F9614-5FD5-41CD-89AF-7471BD0C1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7D86A6-9651-40D7-981F-9DFB0AA12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3A24B-0DE4-4ACA-90B4-496E51A8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3E011-46B9-4602-AFFD-E0761DC3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7DB93-1BF8-42E8-8D1B-CF310EC3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0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C07BD-C1EC-460F-8258-0F65871D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01FEB-84D1-4C89-96E1-875B98348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0C951-9E1E-46B0-BE73-DFBF3DB8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97C9F-71EE-4F87-A9C7-8BDCB3ED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BB8C5-AA14-440B-BDB2-D0B946C2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64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D580F-2708-4531-B3E4-C2ACC1B3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DB9EB2-EE24-478E-87BE-63E2379C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150B0-EBA3-453C-80FE-A00A3C02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CD6E5-7B08-492A-A5B2-16EE132FE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A0869-CC4C-4C32-8623-D95997AA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9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17D0-57EF-464C-A6C7-9E3165BF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8913B6-331B-4268-AAEF-DDA0BFD8F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5F517B-1E3F-422C-BA60-6B0FC14A2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5C6FD1-0682-4518-BA79-0F09F3D1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EBD78-D136-4B27-B591-A9247403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5E6254-F378-4DAA-BB8F-9D7C4367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E91A0-DC70-4B17-89C9-C99A3B86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B23C4-ECD4-4E56-B9C2-810D9008D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6FC96-A992-414F-9B78-9E81F61D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CAF6B0-3CC1-4F25-B42D-F55E0CD8B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364967-A0DE-4CE8-A7E0-DDB1ABAC4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D1B06F-48E5-466A-9AC7-EFA12B7F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B0C010-A49D-4852-8C96-E7F36C68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6407EE-940C-4573-BA22-AC88A94B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1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2C328-F3CC-4FB6-A234-84F250A1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2F95FE-CE96-42CC-9079-C64DD5D9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59109F-3D2C-4F98-BD5B-B2ECF0D5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711984-2E3B-4D98-9F15-124969E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39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4C9576-2302-46C2-BBE0-9FF932BC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7BF6F2-6C3C-4319-9859-249E1E7B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BDFD5-2A21-4FC5-B0B4-2E9A3890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5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D1218-C9F7-49B4-9AB8-C0E25667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5CAD8-8745-4101-81BA-4C5193D1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BD97D6-C200-4AAF-BB9F-2ADA2453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B15765-113F-4E73-91D3-F458EB91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E481CC-5EDE-4D3E-BAC5-A11173788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7D27C-6055-4894-AB92-503140E1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9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4AD88-C47D-44FA-AB2F-F4E54061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042BA2-2EBF-4A0A-96DF-AFC59F36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D9F53E-44E1-49FC-A079-3D2E72C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E98B4F-E7E8-4EF6-8DF1-E6A3C92E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CA8417-2EEC-4E07-B0A7-72D38C12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6DD4C-076B-45E2-9093-65502D29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7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13A372-985F-4094-930D-1EFE0FA3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967BEE-B1C6-42F8-A864-6E7B6B33B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8A176-A762-4360-9DAA-A46B7FE44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8BDB7-EB5E-471E-9A26-EFC2A739BCAD}" type="datetimeFigureOut">
              <a:rPr lang="ko-KR" altLang="en-US" smtClean="0"/>
              <a:t>2022. 12. 6.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7B0B8-CAE4-4FC7-866F-559CFBAD6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3CD0C-3CAF-4764-A6FF-CDE3DD437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A0167-0A53-45BB-A2A1-52FBEAA11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9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1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video" Target="../media/media1.mp4"/><Relationship Id="rId16" Type="http://schemas.openxmlformats.org/officeDocument/2006/relationships/image" Target="../media/image20.png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27.gif"/><Relationship Id="rId3" Type="http://schemas.openxmlformats.org/officeDocument/2006/relationships/image" Target="../media/image6.png"/><Relationship Id="rId7" Type="http://schemas.openxmlformats.org/officeDocument/2006/relationships/image" Target="../media/image26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5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18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26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5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18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6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5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18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video" Target="../media/media2.mp4"/><Relationship Id="rId16" Type="http://schemas.openxmlformats.org/officeDocument/2006/relationships/image" Target="../media/image20.png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6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5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18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26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5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18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26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5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18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8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6.png"/><Relationship Id="rId5" Type="http://schemas.openxmlformats.org/officeDocument/2006/relationships/image" Target="../media/image7.svg"/><Relationship Id="rId10" Type="http://schemas.openxmlformats.org/officeDocument/2006/relationships/image" Target="../media/image13.sv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5.jpg"/><Relationship Id="rId21" Type="http://schemas.openxmlformats.org/officeDocument/2006/relationships/hyperlink" Target="https://pypi.org/project/requests-cache/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20" Type="http://schemas.openxmlformats.org/officeDocument/2006/relationships/hyperlink" Target="https://pypi.org/project/request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hyperlink" Target="https://pypi.org/project/googletrans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EC9DFD1-3966-48B0-A51D-BDEFDFD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409847-72DA-48D8-8C08-D73335C9D424}"/>
              </a:ext>
            </a:extLst>
          </p:cNvPr>
          <p:cNvGrpSpPr/>
          <p:nvPr/>
        </p:nvGrpSpPr>
        <p:grpSpPr>
          <a:xfrm>
            <a:off x="3929062" y="1408976"/>
            <a:ext cx="4333875" cy="5449024"/>
            <a:chOff x="3929062" y="1408976"/>
            <a:chExt cx="4333875" cy="54490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9FE1BEE-3F50-4E5B-AB29-A0D345D42293}"/>
                </a:ext>
              </a:extLst>
            </p:cNvPr>
            <p:cNvGrpSpPr/>
            <p:nvPr/>
          </p:nvGrpSpPr>
          <p:grpSpPr>
            <a:xfrm>
              <a:off x="3929062" y="1408976"/>
              <a:ext cx="4333875" cy="5449024"/>
              <a:chOff x="3929062" y="1408976"/>
              <a:chExt cx="4333875" cy="5449024"/>
            </a:xfrm>
          </p:grpSpPr>
          <p:pic>
            <p:nvPicPr>
              <p:cNvPr id="4" name="그래픽 3">
                <a:extLst>
                  <a:ext uri="{FF2B5EF4-FFF2-40B4-BE49-F238E27FC236}">
                    <a16:creationId xmlns:a16="http://schemas.microsoft.com/office/drawing/2014/main" id="{553B6D9C-A5E7-465E-BA2C-CB15EC2CF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29062" y="1408976"/>
                <a:ext cx="4333875" cy="5449024"/>
              </a:xfrm>
              <a:prstGeom prst="rect">
                <a:avLst/>
              </a:prstGeom>
            </p:spPr>
          </p:pic>
          <p:pic>
            <p:nvPicPr>
              <p:cNvPr id="8" name="그래픽 7">
                <a:extLst>
                  <a:ext uri="{FF2B5EF4-FFF2-40B4-BE49-F238E27FC236}">
                    <a16:creationId xmlns:a16="http://schemas.microsoft.com/office/drawing/2014/main" id="{DC556547-A46E-484C-9548-6527BF21D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66219" y="1997074"/>
                <a:ext cx="3274905" cy="2220913"/>
              </a:xfrm>
              <a:prstGeom prst="rect">
                <a:avLst/>
              </a:prstGeom>
            </p:spPr>
          </p:pic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C2A37ED-7CA3-4D48-9DA4-581F3503BC19}"/>
                </a:ext>
              </a:extLst>
            </p:cNvPr>
            <p:cNvSpPr/>
            <p:nvPr/>
          </p:nvSpPr>
          <p:spPr>
            <a:xfrm>
              <a:off x="7774461" y="1619250"/>
              <a:ext cx="139700" cy="1397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362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F948B386-733E-4E76-8C3C-DB060B8E3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1851" y="4704811"/>
            <a:ext cx="2219325" cy="153352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14D8A0-122A-5049-A0D3-47BB3AED6998}"/>
              </a:ext>
            </a:extLst>
          </p:cNvPr>
          <p:cNvGrpSpPr/>
          <p:nvPr/>
        </p:nvGrpSpPr>
        <p:grpSpPr>
          <a:xfrm>
            <a:off x="988909" y="560677"/>
            <a:ext cx="1797646" cy="681955"/>
            <a:chOff x="988909" y="560677"/>
            <a:chExt cx="1797646" cy="6819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DFCAA-D3BC-C4EA-C547-4A8711656FD1}"/>
                </a:ext>
              </a:extLst>
            </p:cNvPr>
            <p:cNvSpPr txBox="1"/>
            <p:nvPr/>
          </p:nvSpPr>
          <p:spPr>
            <a:xfrm>
              <a:off x="1024534" y="596301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</a:t>
              </a:r>
              <a:r>
                <a:rPr lang="en-US" altLang="ko-KR" sz="36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36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방법</a:t>
              </a:r>
              <a:endParaRPr lang="ko-KR" altLang="en-US" sz="3600" dirty="0">
                <a:solidFill>
                  <a:sysClr val="windowText" lastClr="000000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</a:t>
              </a:r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방법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DE03C-5EF8-4B98-9BDD-5B0E133831A9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61A3805-5CB2-4DD8-B70B-A999A34E5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5B47463D-6A53-4D13-8372-15413798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241426DB-1B0E-4E00-98B5-B138C903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A9839C47-8BAD-4CAA-ACCA-4D66283F7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543892B3-F347-41F3-8270-E947DA91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F11BB7-8157-CE30-9152-9FC2CC430943}"/>
              </a:ext>
            </a:extLst>
          </p:cNvPr>
          <p:cNvGrpSpPr/>
          <p:nvPr/>
        </p:nvGrpSpPr>
        <p:grpSpPr>
          <a:xfrm>
            <a:off x="913046" y="1457445"/>
            <a:ext cx="4269476" cy="558845"/>
            <a:chOff x="913046" y="1457445"/>
            <a:chExt cx="4269476" cy="558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A38E5F-CEED-D716-ABAA-6AB007D72131}"/>
                </a:ext>
              </a:extLst>
            </p:cNvPr>
            <p:cNvSpPr txBox="1"/>
            <p:nvPr/>
          </p:nvSpPr>
          <p:spPr>
            <a:xfrm>
              <a:off x="948671" y="1493070"/>
              <a:ext cx="4233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1.</a:t>
              </a:r>
              <a:r>
                <a:rPr lang="ko-KR" altLang="en-US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프로젝트를 다운로드 합니다</a:t>
              </a:r>
              <a:r>
                <a:rPr lang="en-US" altLang="ko-KR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.</a:t>
              </a:r>
              <a:endParaRPr lang="en" altLang="ko-Kore-KR" sz="2800" b="0" i="0" dirty="0">
                <a:solidFill>
                  <a:sysClr val="windowText" lastClr="000000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3D0BBC-4828-928D-5245-A8301D7644CA}"/>
                </a:ext>
              </a:extLst>
            </p:cNvPr>
            <p:cNvSpPr txBox="1"/>
            <p:nvPr/>
          </p:nvSpPr>
          <p:spPr>
            <a:xfrm>
              <a:off x="913046" y="1457445"/>
              <a:ext cx="4233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1.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프로젝트를 다운로드 합니다</a:t>
              </a:r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.</a:t>
              </a:r>
              <a:endParaRPr lang="en" altLang="ko-Kore-KR" sz="2800" b="0" i="0" dirty="0">
                <a:solidFill>
                  <a:srgbClr val="FDB82C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sp>
        <p:nvSpPr>
          <p:cNvPr id="4" name="십자형[C] 3">
            <a:extLst>
              <a:ext uri="{FF2B5EF4-FFF2-40B4-BE49-F238E27FC236}">
                <a16:creationId xmlns:a16="http://schemas.microsoft.com/office/drawing/2014/main" id="{82464760-7FC5-C948-65CE-3F8D1A864E7B}"/>
              </a:ext>
            </a:extLst>
          </p:cNvPr>
          <p:cNvSpPr/>
          <p:nvPr/>
        </p:nvSpPr>
        <p:spPr>
          <a:xfrm>
            <a:off x="913046" y="2091451"/>
            <a:ext cx="10365903" cy="838902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D3B195-EF19-342D-1337-06BBF2618EC0}"/>
              </a:ext>
            </a:extLst>
          </p:cNvPr>
          <p:cNvGrpSpPr/>
          <p:nvPr/>
        </p:nvGrpSpPr>
        <p:grpSpPr>
          <a:xfrm>
            <a:off x="1248126" y="2202235"/>
            <a:ext cx="4528787" cy="568740"/>
            <a:chOff x="1248126" y="2202235"/>
            <a:chExt cx="4528787" cy="5687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4BF5CB-3CF5-9FA1-0416-ECC1F6F85480}"/>
                </a:ext>
              </a:extLst>
            </p:cNvPr>
            <p:cNvSpPr txBox="1"/>
            <p:nvPr/>
          </p:nvSpPr>
          <p:spPr>
            <a:xfrm>
              <a:off x="1281772" y="2247755"/>
              <a:ext cx="4495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git clone [download-link]</a:t>
              </a:r>
              <a:endParaRPr lang="en" altLang="ko-Kore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9BC814-FB4E-E075-E021-E3469A824285}"/>
                </a:ext>
              </a:extLst>
            </p:cNvPr>
            <p:cNvSpPr txBox="1"/>
            <p:nvPr/>
          </p:nvSpPr>
          <p:spPr>
            <a:xfrm>
              <a:off x="1248126" y="2202235"/>
              <a:ext cx="4495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800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git clone [download-link]</a:t>
              </a:r>
              <a:endParaRPr lang="en" altLang="ko-Kore-KR" sz="2800" b="0" i="0" dirty="0">
                <a:solidFill>
                  <a:srgbClr val="FDB82C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D20E85-8D13-640B-2AC5-8D25832743F5}"/>
              </a:ext>
            </a:extLst>
          </p:cNvPr>
          <p:cNvGrpSpPr/>
          <p:nvPr/>
        </p:nvGrpSpPr>
        <p:grpSpPr>
          <a:xfrm>
            <a:off x="913046" y="3167390"/>
            <a:ext cx="10093186" cy="557073"/>
            <a:chOff x="913046" y="3167390"/>
            <a:chExt cx="10093186" cy="557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544FEE-5BDA-0407-227F-3F97425F380F}"/>
                </a:ext>
              </a:extLst>
            </p:cNvPr>
            <p:cNvSpPr txBox="1"/>
            <p:nvPr/>
          </p:nvSpPr>
          <p:spPr>
            <a:xfrm>
              <a:off x="948671" y="3201243"/>
              <a:ext cx="10057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2.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터미널에서 해당 프로젝트의 </a:t>
              </a:r>
              <a:r>
                <a:rPr lang="en-US" altLang="ko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manage.py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가 들어있는 폴더로 이동합니다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.</a:t>
              </a:r>
              <a:endParaRPr lang="en" altLang="ko-Kore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11CD44-D0DD-515F-A6D2-AA8A86380AC9}"/>
                </a:ext>
              </a:extLst>
            </p:cNvPr>
            <p:cNvSpPr txBox="1"/>
            <p:nvPr/>
          </p:nvSpPr>
          <p:spPr>
            <a:xfrm>
              <a:off x="913046" y="3167390"/>
              <a:ext cx="10057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2.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터미널에서 해당 프로젝트의 </a:t>
              </a:r>
              <a:r>
                <a:rPr lang="en-US" altLang="ko-KR" sz="28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manage.py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가 들어있는 폴더로 이동합니다</a:t>
              </a:r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.</a:t>
              </a:r>
              <a:endParaRPr lang="en" altLang="ko-Kore-KR" sz="2800" b="0" i="0" dirty="0">
                <a:solidFill>
                  <a:srgbClr val="FDB82C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sp>
        <p:nvSpPr>
          <p:cNvPr id="7" name="십자형[C] 6">
            <a:extLst>
              <a:ext uri="{FF2B5EF4-FFF2-40B4-BE49-F238E27FC236}">
                <a16:creationId xmlns:a16="http://schemas.microsoft.com/office/drawing/2014/main" id="{36D47311-C936-07FE-BA3E-F304CFE915CD}"/>
              </a:ext>
            </a:extLst>
          </p:cNvPr>
          <p:cNvSpPr/>
          <p:nvPr/>
        </p:nvSpPr>
        <p:spPr>
          <a:xfrm>
            <a:off x="913048" y="3874400"/>
            <a:ext cx="10365903" cy="2195414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391A2C9-2D26-4EB9-D46E-0652F75D389C}"/>
              </a:ext>
            </a:extLst>
          </p:cNvPr>
          <p:cNvGrpSpPr/>
          <p:nvPr/>
        </p:nvGrpSpPr>
        <p:grpSpPr>
          <a:xfrm>
            <a:off x="1248126" y="4109665"/>
            <a:ext cx="5848714" cy="1849530"/>
            <a:chOff x="1248126" y="4109665"/>
            <a:chExt cx="5848714" cy="18495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FE3AF-DD57-4F32-33E5-EEA3398C5AC9}"/>
                </a:ext>
              </a:extLst>
            </p:cNvPr>
            <p:cNvSpPr txBox="1"/>
            <p:nvPr/>
          </p:nvSpPr>
          <p:spPr>
            <a:xfrm>
              <a:off x="1293648" y="4143313"/>
              <a:ext cx="5803192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// Project #1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 시</a:t>
              </a:r>
              <a:endParaRPr lang="en-US" altLang="ko-KR" sz="28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" altLang="ko-Kore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cd OSSW_Project_1/</a:t>
              </a:r>
              <a:r>
                <a:rPr lang="en" altLang="ko-Kore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project_TS</a:t>
              </a:r>
              <a:r>
                <a:rPr lang="en" altLang="ko-Kore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</a:t>
              </a:r>
            </a:p>
            <a:p>
              <a:r>
                <a:rPr lang="en" altLang="ko-Kore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// Project #2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 시</a:t>
              </a:r>
              <a:endParaRPr lang="en-US" altLang="ko-KR" sz="28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" altLang="ko-Kore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cd OSSW_Project_2/</a:t>
              </a:r>
              <a:r>
                <a:rPr lang="en" altLang="ko-Kore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project_TS</a:t>
              </a:r>
              <a:r>
                <a:rPr lang="en" altLang="ko-Kore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</a:t>
              </a:r>
              <a:endParaRPr lang="en" altLang="ko-Kore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3416A-F342-CA05-5865-B03F729BD250}"/>
                </a:ext>
              </a:extLst>
            </p:cNvPr>
            <p:cNvSpPr txBox="1"/>
            <p:nvPr/>
          </p:nvSpPr>
          <p:spPr>
            <a:xfrm>
              <a:off x="1248126" y="4109665"/>
              <a:ext cx="5803192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800" dirty="0">
                  <a:solidFill>
                    <a:srgbClr val="4E02E9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// Project #1 </a:t>
              </a:r>
              <a:r>
                <a:rPr lang="ko-KR" altLang="en-US" sz="2800" dirty="0">
                  <a:solidFill>
                    <a:srgbClr val="4E02E9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 시</a:t>
              </a:r>
              <a:endParaRPr lang="en-US" altLang="ko-KR" sz="2800" dirty="0">
                <a:solidFill>
                  <a:srgbClr val="4E02E9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" altLang="ko-Kore-KR" sz="2800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cd OSSW_Project_1/</a:t>
              </a:r>
              <a:r>
                <a:rPr lang="en" altLang="ko-Kore-KR" sz="2800" dirty="0" err="1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project_TS</a:t>
              </a:r>
              <a:r>
                <a:rPr lang="en" altLang="ko-Kore-KR" sz="2800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</a:t>
              </a:r>
            </a:p>
            <a:p>
              <a:r>
                <a:rPr lang="en" altLang="ko-Kore-KR" sz="2800" dirty="0">
                  <a:solidFill>
                    <a:srgbClr val="4E02E9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// Project #2 </a:t>
              </a:r>
              <a:r>
                <a:rPr lang="ko-KR" altLang="en-US" sz="2800" dirty="0">
                  <a:solidFill>
                    <a:srgbClr val="4E02E9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 시</a:t>
              </a:r>
              <a:endParaRPr lang="en-US" altLang="ko-KR" sz="2800" dirty="0">
                <a:solidFill>
                  <a:srgbClr val="4E02E9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" altLang="ko-Kore-KR" sz="2800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cd OSSW_Project_2/</a:t>
              </a:r>
              <a:r>
                <a:rPr lang="en" altLang="ko-Kore-KR" sz="2800" dirty="0" err="1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project_TS</a:t>
              </a:r>
              <a:r>
                <a:rPr lang="en" altLang="ko-Kore-KR" sz="2800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</a:t>
              </a:r>
              <a:endParaRPr lang="en" altLang="ko-Kore-KR" sz="2800" b="0" i="0" dirty="0">
                <a:solidFill>
                  <a:srgbClr val="FDB82C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1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F948B386-733E-4E76-8C3C-DB060B8E3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1851" y="4704811"/>
            <a:ext cx="2219325" cy="15335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117CCD-6323-8AF5-AD7B-3A1A091F4506}"/>
              </a:ext>
            </a:extLst>
          </p:cNvPr>
          <p:cNvGrpSpPr/>
          <p:nvPr/>
        </p:nvGrpSpPr>
        <p:grpSpPr>
          <a:xfrm>
            <a:off x="988909" y="560677"/>
            <a:ext cx="1795667" cy="679979"/>
            <a:chOff x="988909" y="560677"/>
            <a:chExt cx="1795667" cy="6799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BD6190-F741-0066-9A9E-E49AB5044CD7}"/>
                </a:ext>
              </a:extLst>
            </p:cNvPr>
            <p:cNvSpPr txBox="1"/>
            <p:nvPr/>
          </p:nvSpPr>
          <p:spPr>
            <a:xfrm>
              <a:off x="1022555" y="594325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</a:t>
              </a:r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방법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</a:t>
              </a:r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방법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DE03C-5EF8-4B98-9BDD-5B0E133831A9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61A3805-5CB2-4DD8-B70B-A999A34E5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5B47463D-6A53-4D13-8372-15413798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241426DB-1B0E-4E00-98B5-B138C903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A9839C47-8BAD-4CAA-ACCA-4D66283F7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543892B3-F347-41F3-8270-E947DA91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6D8580-B316-DDBC-E102-4E385FA9C504}"/>
              </a:ext>
            </a:extLst>
          </p:cNvPr>
          <p:cNvGrpSpPr/>
          <p:nvPr/>
        </p:nvGrpSpPr>
        <p:grpSpPr>
          <a:xfrm>
            <a:off x="913046" y="1957845"/>
            <a:ext cx="7475111" cy="556868"/>
            <a:chOff x="913046" y="1957845"/>
            <a:chExt cx="7475111" cy="55686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8405E4-20C6-9003-9B70-890224CF8895}"/>
                </a:ext>
              </a:extLst>
            </p:cNvPr>
            <p:cNvSpPr txBox="1"/>
            <p:nvPr/>
          </p:nvSpPr>
          <p:spPr>
            <a:xfrm>
              <a:off x="946696" y="1991493"/>
              <a:ext cx="74414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3.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해당 폴더의 위치에서 </a:t>
              </a:r>
              <a:r>
                <a:rPr lang="en-US" altLang="ko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manage.py</a:t>
              </a:r>
              <a:r>
                <a:rPr lang="ko-KR" altLang="en-US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실행해줍니다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.</a:t>
              </a:r>
              <a:endParaRPr lang="en" altLang="ko-Kore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3D0BBC-4828-928D-5245-A8301D7644CA}"/>
                </a:ext>
              </a:extLst>
            </p:cNvPr>
            <p:cNvSpPr txBox="1"/>
            <p:nvPr/>
          </p:nvSpPr>
          <p:spPr>
            <a:xfrm>
              <a:off x="913046" y="1957845"/>
              <a:ext cx="74414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3.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해당 폴더의 위치에서 </a:t>
              </a:r>
              <a:r>
                <a:rPr lang="en-US" altLang="ko-KR" sz="28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manage.py</a:t>
              </a:r>
              <a:r>
                <a:rPr lang="ko-KR" altLang="en-US" sz="28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실행해줍니다</a:t>
              </a:r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.</a:t>
              </a:r>
              <a:endParaRPr lang="en" altLang="ko-Kore-KR" sz="2800" b="0" i="0" dirty="0">
                <a:solidFill>
                  <a:srgbClr val="FDB82C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sp>
        <p:nvSpPr>
          <p:cNvPr id="4" name="십자형[C] 3">
            <a:extLst>
              <a:ext uri="{FF2B5EF4-FFF2-40B4-BE49-F238E27FC236}">
                <a16:creationId xmlns:a16="http://schemas.microsoft.com/office/drawing/2014/main" id="{82464760-7FC5-C948-65CE-3F8D1A864E7B}"/>
              </a:ext>
            </a:extLst>
          </p:cNvPr>
          <p:cNvSpPr/>
          <p:nvPr/>
        </p:nvSpPr>
        <p:spPr>
          <a:xfrm>
            <a:off x="913046" y="2591851"/>
            <a:ext cx="10365903" cy="838902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십자형[C] 8">
            <a:extLst>
              <a:ext uri="{FF2B5EF4-FFF2-40B4-BE49-F238E27FC236}">
                <a16:creationId xmlns:a16="http://schemas.microsoft.com/office/drawing/2014/main" id="{4DA00011-E5E1-81C9-FD12-CF2D3F7D696D}"/>
              </a:ext>
            </a:extLst>
          </p:cNvPr>
          <p:cNvSpPr/>
          <p:nvPr/>
        </p:nvSpPr>
        <p:spPr>
          <a:xfrm>
            <a:off x="913046" y="2589825"/>
            <a:ext cx="10365903" cy="838902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669771-8F96-EED2-25D4-EE1252E9F5A0}"/>
              </a:ext>
            </a:extLst>
          </p:cNvPr>
          <p:cNvGrpSpPr/>
          <p:nvPr/>
        </p:nvGrpSpPr>
        <p:grpSpPr>
          <a:xfrm>
            <a:off x="1248126" y="2702635"/>
            <a:ext cx="5389603" cy="556868"/>
            <a:chOff x="1248126" y="2702635"/>
            <a:chExt cx="5389603" cy="5568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746333-0FEA-117D-5FB2-832C1AF58074}"/>
                </a:ext>
              </a:extLst>
            </p:cNvPr>
            <p:cNvSpPr txBox="1"/>
            <p:nvPr/>
          </p:nvSpPr>
          <p:spPr>
            <a:xfrm>
              <a:off x="1281776" y="2736283"/>
              <a:ext cx="5355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python3 </a:t>
              </a:r>
              <a:r>
                <a:rPr lang="en" altLang="ko-Kore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manage.py</a:t>
              </a:r>
              <a:r>
                <a:rPr lang="en" altLang="ko-Kore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" altLang="ko-Kore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runserver</a:t>
              </a:r>
              <a:endParaRPr lang="en" altLang="ko-Kore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9BC814-FB4E-E075-E021-E3469A824285}"/>
                </a:ext>
              </a:extLst>
            </p:cNvPr>
            <p:cNvSpPr txBox="1"/>
            <p:nvPr/>
          </p:nvSpPr>
          <p:spPr>
            <a:xfrm>
              <a:off x="1248126" y="2702635"/>
              <a:ext cx="5355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800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python3 </a:t>
              </a:r>
              <a:r>
                <a:rPr lang="en" altLang="ko-Kore-KR" sz="2800" dirty="0" err="1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manage.py</a:t>
              </a:r>
              <a:r>
                <a:rPr lang="en" altLang="ko-Kore-KR" sz="2800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" altLang="ko-Kore-KR" sz="2800" dirty="0" err="1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runserver</a:t>
              </a:r>
              <a:endParaRPr lang="en" altLang="ko-Kore-KR" sz="2800" b="0" i="0" dirty="0">
                <a:solidFill>
                  <a:srgbClr val="FDB82C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280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12574588" y="147637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12574588" y="11334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12574588" y="21113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12574588" y="24796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12574588" y="3429000"/>
            <a:ext cx="12303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12695238" y="3704285"/>
            <a:ext cx="16494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12574588" y="4555185"/>
            <a:ext cx="11287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12853988" y="520288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12574588" y="576168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12574588" y="7905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12574588" y="17430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12574588" y="2784475"/>
            <a:ext cx="1585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12574588" y="4156075"/>
            <a:ext cx="10398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12707938" y="4892675"/>
            <a:ext cx="16367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12574588" y="5984875"/>
            <a:ext cx="1331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BB50E982-DF6C-45FE-9054-ABA8DA099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8599" y="2383826"/>
            <a:ext cx="488631" cy="564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D83DA5C-434F-41E2-BE2C-A9F045EBC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724" y="3198171"/>
            <a:ext cx="970381" cy="495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90645F3-706D-4172-AFDE-FCE84CBF7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454" y="4751159"/>
            <a:ext cx="646920" cy="571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3632440-0AF8-480C-8F37-A0DFBE3099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1070" y="3943695"/>
            <a:ext cx="543688" cy="5574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1B963F4-43EB-4497-9D9B-C5B913C08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0424" y="1583245"/>
            <a:ext cx="584981" cy="5505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A39CA51-673E-4234-A8E1-8B4B11346F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7756" y="3024186"/>
            <a:ext cx="112395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4259398" y="-2"/>
            <a:ext cx="3673204" cy="5662612"/>
            <a:chOff x="4259398" y="-23811"/>
            <a:chExt cx="3673204" cy="566261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398" y="-23811"/>
              <a:ext cx="3673204" cy="5662612"/>
              <a:chOff x="4070072" y="93661"/>
              <a:chExt cx="3673204" cy="40624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070072" y="93663"/>
                <a:ext cx="3673204" cy="4062412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159232" y="93661"/>
                <a:ext cx="3502946" cy="4004531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38" y="4975905"/>
              <a:ext cx="45719" cy="692942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89DB9-FB2B-074B-271D-FD1C0EEE499E}"/>
              </a:ext>
            </a:extLst>
          </p:cNvPr>
          <p:cNvGrpSpPr/>
          <p:nvPr/>
        </p:nvGrpSpPr>
        <p:grpSpPr>
          <a:xfrm>
            <a:off x="4365626" y="2616801"/>
            <a:ext cx="3484499" cy="1124932"/>
            <a:chOff x="4365626" y="2616801"/>
            <a:chExt cx="3484499" cy="1124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AEB34F-69F1-9C4A-B73C-015C36C66CDA}"/>
                </a:ext>
              </a:extLst>
            </p:cNvPr>
            <p:cNvSpPr txBox="1"/>
            <p:nvPr/>
          </p:nvSpPr>
          <p:spPr>
            <a:xfrm>
              <a:off x="4389369" y="3280068"/>
              <a:ext cx="34607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D424A3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Retranslation Service</a:t>
              </a:r>
              <a:endParaRPr lang="ko-KR" altLang="en-US" sz="2400" dirty="0">
                <a:solidFill>
                  <a:srgbClr val="D424A3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D1A897C-79DA-B81B-3AA9-31CC9B99B3BB}"/>
                </a:ext>
              </a:extLst>
            </p:cNvPr>
            <p:cNvGrpSpPr/>
            <p:nvPr/>
          </p:nvGrpSpPr>
          <p:grpSpPr>
            <a:xfrm>
              <a:off x="4365626" y="2616801"/>
              <a:ext cx="3460756" cy="1101184"/>
              <a:chOff x="4365626" y="2616801"/>
              <a:chExt cx="3460756" cy="110118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56D3BE-227A-75D9-D0BD-7DD88BC3119C}"/>
                  </a:ext>
                </a:extLst>
              </p:cNvPr>
              <p:cNvSpPr txBox="1"/>
              <p:nvPr/>
            </p:nvSpPr>
            <p:spPr>
              <a:xfrm>
                <a:off x="5479187" y="2639421"/>
                <a:ext cx="12811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DNF Bit Bit OTF" panose="02000803000000000000" pitchFamily="2" charset="-127"/>
                    <a:ea typeface="DNF Bit Bit OTF" panose="02000803000000000000" pitchFamily="2" charset="-127"/>
                  </a:rPr>
                  <a:t>stage.2</a:t>
                </a:r>
                <a:endPara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EE0C2A2-9CBB-4557-9C81-5F676AFB6EBE}"/>
                  </a:ext>
                </a:extLst>
              </p:cNvPr>
              <p:cNvGrpSpPr/>
              <p:nvPr/>
            </p:nvGrpSpPr>
            <p:grpSpPr>
              <a:xfrm>
                <a:off x="4365626" y="2616801"/>
                <a:ext cx="3460756" cy="1101184"/>
                <a:chOff x="4365626" y="2467446"/>
                <a:chExt cx="3460756" cy="1101184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39D3A57-D631-4ADF-804E-C87A176331CD}"/>
                    </a:ext>
                  </a:extLst>
                </p:cNvPr>
                <p:cNvSpPr txBox="1"/>
                <p:nvPr/>
              </p:nvSpPr>
              <p:spPr>
                <a:xfrm>
                  <a:off x="5455438" y="2467446"/>
                  <a:ext cx="12811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gradFill>
                        <a:gsLst>
                          <a:gs pos="0">
                            <a:srgbClr val="CE048A"/>
                          </a:gs>
                          <a:gs pos="100000">
                            <a:srgbClr val="FFC000"/>
                          </a:gs>
                        </a:gsLst>
                        <a:lin ang="5400000" scaled="1"/>
                      </a:gradFill>
                      <a:latin typeface="DNF Bit Bit OTF" panose="02000803000000000000" pitchFamily="2" charset="-127"/>
                      <a:ea typeface="DNF Bit Bit OTF" panose="02000803000000000000" pitchFamily="2" charset="-127"/>
                    </a:rPr>
                    <a:t>stage.2</a:t>
                  </a:r>
                  <a:endParaRPr lang="ko-KR" altLang="en-US" sz="2400" dirty="0">
                    <a:gradFill>
                      <a:gsLst>
                        <a:gs pos="0">
                          <a:srgbClr val="CE048A"/>
                        </a:gs>
                        <a:gs pos="100000">
                          <a:srgbClr val="FFC000"/>
                        </a:gs>
                      </a:gsLst>
                      <a:lin ang="5400000" scaled="1"/>
                    </a:gradFill>
                    <a:latin typeface="DNF Bit Bit OTF" panose="02000803000000000000" pitchFamily="2" charset="-127"/>
                    <a:ea typeface="DNF Bit Bit OTF" panose="02000803000000000000" pitchFamily="2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F6FCE54-F27A-435F-BF17-BDF7B1BF2E45}"/>
                    </a:ext>
                  </a:extLst>
                </p:cNvPr>
                <p:cNvSpPr txBox="1"/>
                <p:nvPr/>
              </p:nvSpPr>
              <p:spPr>
                <a:xfrm>
                  <a:off x="4365626" y="3106965"/>
                  <a:ext cx="34607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solidFill>
                        <a:schemeClr val="bg1"/>
                      </a:solidFill>
                      <a:latin typeface="Maplestory OTF Light" panose="02000300000000000000" pitchFamily="2" charset="-128"/>
                      <a:ea typeface="Maplestory OTF Light" panose="02000300000000000000" pitchFamily="2" charset="-128"/>
                    </a:rPr>
                    <a:t>Retranslation Service</a:t>
                  </a:r>
                  <a:endParaRPr lang="ko-KR" altLang="en-US" sz="2400" dirty="0">
                    <a:solidFill>
                      <a:schemeClr val="bg1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</p:grpSp>
        </p:grpSp>
      </p:grpSp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2.22222E-6 L -4.16667E-7 -0.04143 L -4.16667E-7 -2.22222E-6 Z " pathEditMode="relative" rAng="0" ptsTypes="AAA">
                                      <p:cBhvr>
                                        <p:cTn id="10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1.21433 2.22222E-6 " pathEditMode="relative" rAng="0" ptsTypes="AA">
                                      <p:cBhvr>
                                        <p:cTn id="12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0 L -1.21432 0 " pathEditMode="relative" rAng="0" ptsTypes="AA">
                                      <p:cBhvr>
                                        <p:cTn id="20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1.21432 3.7037E-6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7037E-7 L -1.21432 -3.7037E-7 " pathEditMode="relative" rAng="0" ptsTypes="AA"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-4.81481E-6 L -1.21432 -4.81481E-6 " pathEditMode="relative" rAng="0" ptsTypes="AA">
                                      <p:cBhvr>
                                        <p:cTn id="26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3.7037E-6 L -1.21433 3.7037E-6 " pathEditMode="relative" rAng="0" ptsTypes="AA">
                                      <p:cBhvr>
                                        <p:cTn id="28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32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48148E-6 L -1.21432 1.48148E-6 " pathEditMode="relative" rAng="0" ptsTypes="AA">
                                      <p:cBhvr>
                                        <p:cTn id="34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48148E-6 L -1.21432 1.48148E-6 " pathEditMode="relative" rAng="0" ptsTypes="AA">
                                      <p:cBhvr>
                                        <p:cTn id="36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4.07407E-6 L -1.21433 4.07407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4.81481E-6 L -1.21433 4.81481E-6 " pathEditMode="relative" rAng="0" ptsTypes="AA">
                                      <p:cBhvr>
                                        <p:cTn id="40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7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-1879966" y="147637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-1879966" y="11334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-1879966" y="21113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-1879966" y="24796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-1879966" y="3429000"/>
            <a:ext cx="12303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-1759316" y="3704285"/>
            <a:ext cx="16494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-1879966" y="4555185"/>
            <a:ext cx="11287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-1600566" y="520288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-1879966" y="576168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-1879966" y="7905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-1879966" y="17430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-1879966" y="2784475"/>
            <a:ext cx="1585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-1879966" y="4156075"/>
            <a:ext cx="10398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-1746616" y="4892675"/>
            <a:ext cx="16367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-1879966" y="5984875"/>
            <a:ext cx="1331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BB50E982-DF6C-45FE-9054-ABA8DA099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8599" y="2383826"/>
            <a:ext cx="488631" cy="564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D83DA5C-434F-41E2-BE2C-A9F045EBC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7724" y="3198171"/>
            <a:ext cx="970381" cy="495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90645F3-706D-4172-AFDE-FCE84CBF74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9454" y="4751159"/>
            <a:ext cx="646920" cy="571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3632440-0AF8-480C-8F37-A0DFBE3099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1070" y="3943695"/>
            <a:ext cx="543688" cy="5574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1B963F4-43EB-4497-9D9B-C5B913C088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60424" y="1583245"/>
            <a:ext cx="584981" cy="5505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A39CA51-673E-4234-A8E1-8B4B11346F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7756" y="3024186"/>
            <a:ext cx="112395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E70074A-1EBE-F356-C31A-D31379033591}"/>
              </a:ext>
            </a:extLst>
          </p:cNvPr>
          <p:cNvGrpSpPr/>
          <p:nvPr/>
        </p:nvGrpSpPr>
        <p:grpSpPr>
          <a:xfrm>
            <a:off x="773723" y="1"/>
            <a:ext cx="10644554" cy="6154614"/>
            <a:chOff x="4259398" y="-23811"/>
            <a:chExt cx="3673204" cy="5662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5FB99E9-8019-F323-F310-2F3B424A1DBF}"/>
                </a:ext>
              </a:extLst>
            </p:cNvPr>
            <p:cNvGrpSpPr/>
            <p:nvPr/>
          </p:nvGrpSpPr>
          <p:grpSpPr>
            <a:xfrm>
              <a:off x="4259398" y="-23811"/>
              <a:ext cx="3673204" cy="5662612"/>
              <a:chOff x="4070072" y="93661"/>
              <a:chExt cx="3673204" cy="40624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FCC6B3-B9B2-6CC6-81FE-D5DD12114FB4}"/>
                  </a:ext>
                </a:extLst>
              </p:cNvPr>
              <p:cNvSpPr/>
              <p:nvPr/>
            </p:nvSpPr>
            <p:spPr>
              <a:xfrm rot="10800000">
                <a:off x="4070072" y="93663"/>
                <a:ext cx="3673204" cy="4062412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6C8FDA6-2E8F-980D-AB58-570063305BD9}"/>
                  </a:ext>
                </a:extLst>
              </p:cNvPr>
              <p:cNvSpPr/>
              <p:nvPr/>
            </p:nvSpPr>
            <p:spPr>
              <a:xfrm>
                <a:off x="4155199" y="93661"/>
                <a:ext cx="3502946" cy="3973132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사각형: 둥근 모서리 49">
              <a:extLst>
                <a:ext uri="{FF2B5EF4-FFF2-40B4-BE49-F238E27FC236}">
                  <a16:creationId xmlns:a16="http://schemas.microsoft.com/office/drawing/2014/main" id="{2E3F1524-5C81-FF13-3679-5EB9F6F63B80}"/>
                </a:ext>
              </a:extLst>
            </p:cNvPr>
            <p:cNvSpPr/>
            <p:nvPr/>
          </p:nvSpPr>
          <p:spPr>
            <a:xfrm rot="5400000">
              <a:off x="6073138" y="4975905"/>
              <a:ext cx="45719" cy="692942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OSSW_Project_1.mp4">
            <a:hlinkClick r:id="" action="ppaction://media"/>
            <a:extLst>
              <a:ext uri="{FF2B5EF4-FFF2-40B4-BE49-F238E27FC236}">
                <a16:creationId xmlns:a16="http://schemas.microsoft.com/office/drawing/2014/main" id="{45B28495-566A-E982-36EA-1C18439C1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8"/>
          <a:srcRect t="10500"/>
          <a:stretch/>
        </p:blipFill>
        <p:spPr>
          <a:xfrm>
            <a:off x="1270460" y="746199"/>
            <a:ext cx="9651079" cy="4847518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5078618" cy="679981"/>
            <a:chOff x="988909" y="560677"/>
            <a:chExt cx="5078618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B69409-C076-2A65-FC09-5F8B942E4A30}"/>
              </a:ext>
            </a:extLst>
          </p:cNvPr>
          <p:cNvGrpSpPr/>
          <p:nvPr/>
        </p:nvGrpSpPr>
        <p:grpSpPr>
          <a:xfrm>
            <a:off x="1195894" y="1720405"/>
            <a:ext cx="5107091" cy="2864979"/>
            <a:chOff x="862049" y="1426456"/>
            <a:chExt cx="4466201" cy="2512238"/>
          </a:xfrm>
        </p:grpSpPr>
        <p:pic>
          <p:nvPicPr>
            <p:cNvPr id="1026" name="Picture 2" descr="project_1">
              <a:extLst>
                <a:ext uri="{FF2B5EF4-FFF2-40B4-BE49-F238E27FC236}">
                  <a16:creationId xmlns:a16="http://schemas.microsoft.com/office/drawing/2014/main" id="{D9652C56-DE7B-D759-9910-6C8768E84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909" y="1497814"/>
              <a:ext cx="4212483" cy="236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 descr="텍스트, 모니터, 화면, 전자기기이(가) 표시된 사진&#10;&#10;자동 생성된 설명">
              <a:extLst>
                <a:ext uri="{FF2B5EF4-FFF2-40B4-BE49-F238E27FC236}">
                  <a16:creationId xmlns:a16="http://schemas.microsoft.com/office/drawing/2014/main" id="{A0F06110-F115-31FD-EE1E-4092D263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49" y="1426456"/>
              <a:ext cx="4466201" cy="2512238"/>
            </a:xfrm>
            <a:prstGeom prst="rect">
              <a:avLst/>
            </a:prstGeom>
          </p:spPr>
        </p:pic>
      </p:grpSp>
      <p:sp>
        <p:nvSpPr>
          <p:cNvPr id="8" name="십자형[C] 7">
            <a:extLst>
              <a:ext uri="{FF2B5EF4-FFF2-40B4-BE49-F238E27FC236}">
                <a16:creationId xmlns:a16="http://schemas.microsoft.com/office/drawing/2014/main" id="{B0002F5E-BC4C-04D6-3029-493BAF7DFCF2}"/>
              </a:ext>
            </a:extLst>
          </p:cNvPr>
          <p:cNvSpPr/>
          <p:nvPr/>
        </p:nvSpPr>
        <p:spPr>
          <a:xfrm>
            <a:off x="913046" y="4999182"/>
            <a:ext cx="10365903" cy="838902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6D9D77-92F1-8023-97BE-23CA9F069785}"/>
              </a:ext>
            </a:extLst>
          </p:cNvPr>
          <p:cNvGrpSpPr/>
          <p:nvPr/>
        </p:nvGrpSpPr>
        <p:grpSpPr>
          <a:xfrm>
            <a:off x="2380075" y="5187800"/>
            <a:ext cx="7465492" cy="495311"/>
            <a:chOff x="2380075" y="5187800"/>
            <a:chExt cx="7465492" cy="4953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EFAAA-FBB2-65E6-F4EA-850AE6849970}"/>
                </a:ext>
              </a:extLst>
            </p:cNvPr>
            <p:cNvSpPr txBox="1"/>
            <p:nvPr/>
          </p:nvSpPr>
          <p:spPr>
            <a:xfrm>
              <a:off x="2413724" y="5221446"/>
              <a:ext cx="743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제대로 된 번역은 아니지만 우리를 웃음 짓게 만드는 재미있는 번역</a:t>
              </a:r>
              <a:endParaRPr kumimoji="1" lang="ko-Kore-KR" altLang="en-US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90544-7C54-BEFF-A3CB-D7E17C9E9A03}"/>
                </a:ext>
              </a:extLst>
            </p:cNvPr>
            <p:cNvSpPr txBox="1"/>
            <p:nvPr/>
          </p:nvSpPr>
          <p:spPr>
            <a:xfrm>
              <a:off x="2380075" y="5187800"/>
              <a:ext cx="7431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제대로 된 번역은 아니지만 우리를 웃음 짓게 만드는 재미있는 번역</a:t>
              </a:r>
              <a:endParaRPr kumimoji="1" lang="ko-Kore-KR" altLang="en-US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6710959" y="1951346"/>
            <a:ext cx="4319260" cy="858540"/>
            <a:chOff x="6710959" y="1951346"/>
            <a:chExt cx="4319260" cy="8585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4285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동해물과 백두산이 마르고 닳도록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</a:t>
              </a:r>
              <a:r>
                <a:rPr kumimoji="1"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동해와 백두산의 물이 마를 때까지</a:t>
              </a:r>
              <a:endParaRPr kumimoji="1" lang="ko-Kore-KR" altLang="en-US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4285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동해물과 백두산이 마르고 닳도록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동해와 백두산의 물이 마를 때까지</a:t>
              </a:r>
              <a:endParaRPr kumimoji="1" lang="ko-Kore-KR" altLang="en-US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93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5078618" cy="679981"/>
            <a:chOff x="988909" y="560677"/>
            <a:chExt cx="5078618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2026772" y="2097632"/>
            <a:ext cx="4535666" cy="550763"/>
            <a:chOff x="6710959" y="1951346"/>
            <a:chExt cx="4535666" cy="5507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45015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프론트엔드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HTML, SCSS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사용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45015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프론트엔드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HTML, SCSS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사용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07F00F-E2CF-EC6F-1F5D-E550913A370B}"/>
              </a:ext>
            </a:extLst>
          </p:cNvPr>
          <p:cNvGrpSpPr/>
          <p:nvPr/>
        </p:nvGrpSpPr>
        <p:grpSpPr>
          <a:xfrm>
            <a:off x="2026772" y="3161792"/>
            <a:ext cx="8081509" cy="550763"/>
            <a:chOff x="6710959" y="1951346"/>
            <a:chExt cx="8081509" cy="5507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9B89DA-D5D9-BED7-1054-607907FAC659}"/>
                </a:ext>
              </a:extLst>
            </p:cNvPr>
            <p:cNvSpPr txBox="1"/>
            <p:nvPr/>
          </p:nvSpPr>
          <p:spPr>
            <a:xfrm>
              <a:off x="6745072" y="1978889"/>
              <a:ext cx="80473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백엔드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python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기반의 웹 프레임워크 장고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(</a:t>
              </a:r>
              <a:r>
                <a:rPr lang="en-US" altLang="ko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django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)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659B70-52E4-8B75-4F1F-BABC3E1011B2}"/>
                </a:ext>
              </a:extLst>
            </p:cNvPr>
            <p:cNvSpPr txBox="1"/>
            <p:nvPr/>
          </p:nvSpPr>
          <p:spPr>
            <a:xfrm>
              <a:off x="6710959" y="1951346"/>
              <a:ext cx="80473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백</a:t>
              </a:r>
              <a:r>
                <a:rPr lang="ko-KR" altLang="en-US" sz="28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엔드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python 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기반의 웹 프레임워크 장고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(</a:t>
              </a:r>
              <a:r>
                <a:rPr lang="en-US" altLang="ko-KR" sz="28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django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)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사용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48D38F-341D-2CCD-9EE9-3ABC23348A5E}"/>
              </a:ext>
            </a:extLst>
          </p:cNvPr>
          <p:cNvGrpSpPr/>
          <p:nvPr/>
        </p:nvGrpSpPr>
        <p:grpSpPr>
          <a:xfrm>
            <a:off x="2026772" y="4198409"/>
            <a:ext cx="7820219" cy="550763"/>
            <a:chOff x="6710959" y="1951346"/>
            <a:chExt cx="7820219" cy="5507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4DEC60-8C28-252C-B2D6-B67878960404}"/>
                </a:ext>
              </a:extLst>
            </p:cNvPr>
            <p:cNvSpPr txBox="1"/>
            <p:nvPr/>
          </p:nvSpPr>
          <p:spPr>
            <a:xfrm>
              <a:off x="6745072" y="1978889"/>
              <a:ext cx="778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번역 기능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googletrans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라는 오픈소스 라이브러리 사용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C2BBDC-4A80-A60D-51BC-AD29CFC5DB8C}"/>
                </a:ext>
              </a:extLst>
            </p:cNvPr>
            <p:cNvSpPr txBox="1"/>
            <p:nvPr/>
          </p:nvSpPr>
          <p:spPr>
            <a:xfrm>
              <a:off x="6710959" y="1951346"/>
              <a:ext cx="7786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번역 기능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googletrans</a:t>
              </a:r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라는 오픈소스 라이브러리 사용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909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5078618" cy="679981"/>
            <a:chOff x="988909" y="560677"/>
            <a:chExt cx="5078618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십자형[C] 7">
            <a:extLst>
              <a:ext uri="{FF2B5EF4-FFF2-40B4-BE49-F238E27FC236}">
                <a16:creationId xmlns:a16="http://schemas.microsoft.com/office/drawing/2014/main" id="{B0002F5E-BC4C-04D6-3029-493BAF7DFCF2}"/>
              </a:ext>
            </a:extLst>
          </p:cNvPr>
          <p:cNvSpPr/>
          <p:nvPr/>
        </p:nvSpPr>
        <p:spPr>
          <a:xfrm>
            <a:off x="913046" y="2362891"/>
            <a:ext cx="10365903" cy="3111625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0DAC179-A936-19D0-C8C0-2E388B1D6134}"/>
              </a:ext>
            </a:extLst>
          </p:cNvPr>
          <p:cNvGrpSpPr/>
          <p:nvPr/>
        </p:nvGrpSpPr>
        <p:grpSpPr>
          <a:xfrm>
            <a:off x="1636282" y="2757695"/>
            <a:ext cx="8964951" cy="2341971"/>
            <a:chOff x="1636282" y="2484564"/>
            <a:chExt cx="8964951" cy="23419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6BCC21-FFB1-FCDF-99D6-54C4097F4F91}"/>
                </a:ext>
              </a:extLst>
            </p:cNvPr>
            <p:cNvSpPr txBox="1"/>
            <p:nvPr/>
          </p:nvSpPr>
          <p:spPr>
            <a:xfrm>
              <a:off x="1681804" y="2518211"/>
              <a:ext cx="891942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웹페이지 접속 → 사용자가 번역할 문장 입력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입력 문장을 </a:t>
              </a:r>
              <a:r>
                <a:rPr lang="en" altLang="ko-Kore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form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태그를 이용해 </a:t>
              </a:r>
              <a:r>
                <a:rPr lang="en" altLang="ko-Kore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POST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방식으로 전송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전송된 문장을 장고 기능을 통해 받아서 저장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(</a:t>
              </a:r>
              <a:r>
                <a:rPr lang="en" altLang="ko-Kore-KR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views.py</a:t>
              </a:r>
              <a:r>
                <a:rPr lang="en" altLang="ko-Kore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)</a:t>
              </a:r>
            </a:p>
            <a:p>
              <a:r>
                <a:rPr lang="en" altLang="ko-Kore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</a:t>
              </a:r>
              <a:r>
                <a:rPr lang="en" altLang="ko-Kore-KR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googletrans</a:t>
              </a:r>
              <a:r>
                <a:rPr lang="en" altLang="ko-Kore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라이브러리를 이용해 번역 진행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장고에서 </a:t>
              </a:r>
              <a:r>
                <a:rPr lang="en" altLang="ko-Kore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파일 </a:t>
              </a:r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렌더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시 번역된 결과를 인자로 </a:t>
              </a:r>
              <a:r>
                <a:rPr lang="en" altLang="ko-Kore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파일에 전달해줌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전달받은 값을 화면에 출력해줌</a:t>
              </a:r>
              <a:endParaRPr kumimoji="1" lang="ko-Kore-KR" altLang="en-US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90544-7C54-BEFF-A3CB-D7E17C9E9A03}"/>
                </a:ext>
              </a:extLst>
            </p:cNvPr>
            <p:cNvSpPr txBox="1"/>
            <p:nvPr/>
          </p:nvSpPr>
          <p:spPr>
            <a:xfrm>
              <a:off x="1636282" y="2484564"/>
              <a:ext cx="891942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웹페이지 접속 → 사용자가 번역할 문장 입력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입력 문장을 </a:t>
              </a:r>
              <a:r>
                <a:rPr lang="en" altLang="ko-Kore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form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태그를 이용해 </a:t>
              </a:r>
              <a:r>
                <a:rPr lang="en" altLang="ko-Kore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POST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방식으로 전송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전송된 문장을 장고 기능을 통해 받아서 저장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(</a:t>
              </a:r>
              <a:r>
                <a:rPr lang="en" altLang="ko-Kore-KR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views.py</a:t>
              </a:r>
              <a:r>
                <a:rPr lang="en" altLang="ko-Kore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)</a:t>
              </a:r>
            </a:p>
            <a:p>
              <a:r>
                <a:rPr lang="en" altLang="ko-Kore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</a:t>
              </a:r>
              <a:r>
                <a:rPr lang="en" altLang="ko-Kore-KR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googletrans</a:t>
              </a:r>
              <a:r>
                <a:rPr lang="en" altLang="ko-Kore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라이브러리를 이용해 번역 진행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장고에서 </a:t>
              </a:r>
              <a:r>
                <a:rPr lang="en" altLang="ko-Kore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파일 </a:t>
              </a:r>
              <a:r>
                <a:rPr lang="ko-KR" altLang="en-US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렌더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시 번역된 결과를 인자로 </a:t>
              </a:r>
              <a:r>
                <a:rPr lang="en" altLang="ko-Kore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파일에 전달해줌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전달받은 값을 화면에 출력해줌</a:t>
              </a:r>
              <a:endParaRPr kumimoji="1" lang="ko-Kore-KR" altLang="en-US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1172614" y="1641325"/>
            <a:ext cx="2482219" cy="489208"/>
            <a:chOff x="6710959" y="1951346"/>
            <a:chExt cx="2482219" cy="4892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전체적인 작동 흐름 </a:t>
              </a:r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전체적인 작동 흐름 </a:t>
              </a:r>
              <a:r>
                <a:rPr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09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5078618" cy="679981"/>
            <a:chOff x="988909" y="560677"/>
            <a:chExt cx="5078618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십자형[C] 7">
            <a:extLst>
              <a:ext uri="{FF2B5EF4-FFF2-40B4-BE49-F238E27FC236}">
                <a16:creationId xmlns:a16="http://schemas.microsoft.com/office/drawing/2014/main" id="{B0002F5E-BC4C-04D6-3029-493BAF7DFCF2}"/>
              </a:ext>
            </a:extLst>
          </p:cNvPr>
          <p:cNvSpPr/>
          <p:nvPr/>
        </p:nvSpPr>
        <p:spPr>
          <a:xfrm>
            <a:off x="913046" y="4999182"/>
            <a:ext cx="10365903" cy="838902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6D9D77-92F1-8023-97BE-23CA9F069785}"/>
              </a:ext>
            </a:extLst>
          </p:cNvPr>
          <p:cNvGrpSpPr/>
          <p:nvPr/>
        </p:nvGrpSpPr>
        <p:grpSpPr>
          <a:xfrm>
            <a:off x="2787245" y="5187800"/>
            <a:ext cx="6617503" cy="495311"/>
            <a:chOff x="2380075" y="5187800"/>
            <a:chExt cx="6617503" cy="4953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EFAAA-FBB2-65E6-F4EA-850AE6849970}"/>
                </a:ext>
              </a:extLst>
            </p:cNvPr>
            <p:cNvSpPr txBox="1"/>
            <p:nvPr/>
          </p:nvSpPr>
          <p:spPr>
            <a:xfrm>
              <a:off x="2413724" y="5221446"/>
              <a:ext cx="6583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언어마다 다른 결과의 예상치 못한 엉뚱한 번역이 출력된다</a:t>
              </a:r>
              <a:endParaRPr kumimoji="1" lang="ko-Kore-KR" altLang="en-US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90544-7C54-BEFF-A3CB-D7E17C9E9A03}"/>
                </a:ext>
              </a:extLst>
            </p:cNvPr>
            <p:cNvSpPr txBox="1"/>
            <p:nvPr/>
          </p:nvSpPr>
          <p:spPr>
            <a:xfrm>
              <a:off x="2380075" y="5187800"/>
              <a:ext cx="65630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언어마다 다른 결과의 예상치 못한 엉뚱한 번역이 출력된다</a:t>
              </a:r>
              <a:endParaRPr kumimoji="1" lang="ko-Kore-KR" altLang="en-US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7256132" y="1900620"/>
            <a:ext cx="3536995" cy="1597203"/>
            <a:chOff x="6710959" y="1951346"/>
            <a:chExt cx="3536995" cy="15972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350288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교수님 밥사주세요</a:t>
              </a:r>
              <a:endParaRPr lang="en-US" altLang="ko-KR" sz="32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</a:t>
              </a:r>
              <a:r>
                <a:rPr lang="ko-KR" altLang="en-US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Professor Bob</a:t>
              </a:r>
            </a:p>
            <a:p>
              <a:r>
                <a:rPr lang="en-US" altLang="ko-KR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</a:t>
              </a:r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밥 교수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350288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교수님 밥사주세요</a:t>
              </a:r>
              <a:endParaRPr kumimoji="1" lang="en-US" altLang="ko-KR" sz="32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en-US" altLang="ko-KR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</a:t>
              </a:r>
              <a:r>
                <a:rPr kumimoji="1"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kumimoji="1" lang="en-US" altLang="ko-KR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Professor Bob</a:t>
              </a:r>
            </a:p>
            <a:p>
              <a:r>
                <a:rPr kumimoji="1" lang="en-US" altLang="ko-Kore-KR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 </a:t>
              </a:r>
              <a:r>
                <a:rPr kumimoji="1"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밥 교수</a:t>
              </a:r>
              <a:endParaRPr kumimoji="1" lang="ko-Kore-KR" altLang="en-US" sz="32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E7E7291-CDDD-227A-4D5A-64694D8B6B31}"/>
              </a:ext>
            </a:extLst>
          </p:cNvPr>
          <p:cNvGrpSpPr/>
          <p:nvPr/>
        </p:nvGrpSpPr>
        <p:grpSpPr>
          <a:xfrm>
            <a:off x="1207852" y="1351445"/>
            <a:ext cx="5587814" cy="3459118"/>
            <a:chOff x="968066" y="1351444"/>
            <a:chExt cx="7950054" cy="460609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48A6F33-EF71-4D66-1652-A59A5891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774" y="1387695"/>
              <a:ext cx="7772400" cy="4566285"/>
            </a:xfrm>
            <a:prstGeom prst="rect">
              <a:avLst/>
            </a:prstGeom>
          </p:spPr>
        </p:pic>
        <p:pic>
          <p:nvPicPr>
            <p:cNvPr id="27" name="그림 26" descr="텍스트, 모니터, 화면, 전자기기이(가) 표시된 사진&#10;&#10;자동 생성된 설명">
              <a:extLst>
                <a:ext uri="{FF2B5EF4-FFF2-40B4-BE49-F238E27FC236}">
                  <a16:creationId xmlns:a16="http://schemas.microsoft.com/office/drawing/2014/main" id="{6E4963BC-6E80-E673-4D09-C9D4F4416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66" y="1351444"/>
              <a:ext cx="7950054" cy="460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35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5078618" cy="679981"/>
            <a:chOff x="988909" y="560677"/>
            <a:chExt cx="5078618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4010107" y="1991555"/>
            <a:ext cx="4171784" cy="550763"/>
            <a:chOff x="6710959" y="1951346"/>
            <a:chExt cx="4171784" cy="5507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4137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프론트엔드와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백엔드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간의 통신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4137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프론트엔드</a:t>
              </a:r>
              <a:r>
                <a:rPr lang="ko-KR" altLang="en-US" sz="28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와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8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백엔드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간의 통신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07F00F-E2CF-EC6F-1F5D-E550913A370B}"/>
              </a:ext>
            </a:extLst>
          </p:cNvPr>
          <p:cNvGrpSpPr/>
          <p:nvPr/>
        </p:nvGrpSpPr>
        <p:grpSpPr>
          <a:xfrm>
            <a:off x="4010107" y="3008921"/>
            <a:ext cx="3397534" cy="550763"/>
            <a:chOff x="6710959" y="1951346"/>
            <a:chExt cx="3397534" cy="5507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9B89DA-D5D9-BED7-1054-607907FAC659}"/>
                </a:ext>
              </a:extLst>
            </p:cNvPr>
            <p:cNvSpPr txBox="1"/>
            <p:nvPr/>
          </p:nvSpPr>
          <p:spPr>
            <a:xfrm>
              <a:off x="6745072" y="1978889"/>
              <a:ext cx="3363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28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기본 스타일 제거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659B70-52E4-8B75-4F1F-BABC3E1011B2}"/>
                </a:ext>
              </a:extLst>
            </p:cNvPr>
            <p:cNvSpPr txBox="1"/>
            <p:nvPr/>
          </p:nvSpPr>
          <p:spPr>
            <a:xfrm>
              <a:off x="6710959" y="1951346"/>
              <a:ext cx="3363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기본 스타일 제거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48D38F-341D-2CCD-9EE9-3ABC23348A5E}"/>
              </a:ext>
            </a:extLst>
          </p:cNvPr>
          <p:cNvGrpSpPr/>
          <p:nvPr/>
        </p:nvGrpSpPr>
        <p:grpSpPr>
          <a:xfrm>
            <a:off x="4016788" y="4022494"/>
            <a:ext cx="2091086" cy="550763"/>
            <a:chOff x="6710959" y="1951346"/>
            <a:chExt cx="2091086" cy="5507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4DEC60-8C28-252C-B2D6-B67878960404}"/>
                </a:ext>
              </a:extLst>
            </p:cNvPr>
            <p:cNvSpPr txBox="1"/>
            <p:nvPr/>
          </p:nvSpPr>
          <p:spPr>
            <a:xfrm>
              <a:off x="6745072" y="1978889"/>
              <a:ext cx="2056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캐쉬 로그 남음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C2BBDC-4A80-A60D-51BC-AD29CFC5DB8C}"/>
                </a:ext>
              </a:extLst>
            </p:cNvPr>
            <p:cNvSpPr txBox="1"/>
            <p:nvPr/>
          </p:nvSpPr>
          <p:spPr>
            <a:xfrm>
              <a:off x="6710959" y="1951346"/>
              <a:ext cx="2056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캐쉬 로그 남음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C04D9D-B25C-94B8-2691-3C10C3DB46C4}"/>
              </a:ext>
            </a:extLst>
          </p:cNvPr>
          <p:cNvGrpSpPr/>
          <p:nvPr/>
        </p:nvGrpSpPr>
        <p:grpSpPr>
          <a:xfrm>
            <a:off x="4016788" y="5033202"/>
            <a:ext cx="3084948" cy="550763"/>
            <a:chOff x="6710959" y="1951346"/>
            <a:chExt cx="3084948" cy="5507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A889F3-870F-21FE-E331-4A5EB4159BE4}"/>
                </a:ext>
              </a:extLst>
            </p:cNvPr>
            <p:cNvSpPr txBox="1"/>
            <p:nvPr/>
          </p:nvSpPr>
          <p:spPr>
            <a:xfrm>
              <a:off x="6745072" y="1978889"/>
              <a:ext cx="3050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CSS Gradient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적용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9B87A2-4D9B-84BF-338B-154DEDEDC926}"/>
                </a:ext>
              </a:extLst>
            </p:cNvPr>
            <p:cNvSpPr txBox="1"/>
            <p:nvPr/>
          </p:nvSpPr>
          <p:spPr>
            <a:xfrm>
              <a:off x="6710959" y="1951346"/>
              <a:ext cx="3050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CSS Gradient 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적용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39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5078618" cy="679981"/>
            <a:chOff x="988909" y="560677"/>
            <a:chExt cx="5078618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1709574" y="1762914"/>
            <a:ext cx="4760087" cy="612318"/>
            <a:chOff x="6710959" y="1951346"/>
            <a:chExt cx="4760087" cy="6123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4725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프론트엔드와</a:t>
              </a:r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32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백엔드</a:t>
              </a:r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간의 통신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4725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프론트엔드</a:t>
              </a:r>
              <a:r>
                <a:rPr lang="ko-KR" altLang="en-US" sz="32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와</a:t>
              </a:r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32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백엔드</a:t>
              </a:r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간의 통신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E4715-E296-6979-1493-CE7ACB98A974}"/>
              </a:ext>
            </a:extLst>
          </p:cNvPr>
          <p:cNvGrpSpPr/>
          <p:nvPr/>
        </p:nvGrpSpPr>
        <p:grpSpPr>
          <a:xfrm>
            <a:off x="3356081" y="3060864"/>
            <a:ext cx="4625434" cy="489208"/>
            <a:chOff x="6710959" y="1951346"/>
            <a:chExt cx="4625434" cy="4892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7663DB-3C5A-B7AB-2AEA-9A41C0C328DC}"/>
                </a:ext>
              </a:extLst>
            </p:cNvPr>
            <p:cNvSpPr txBox="1"/>
            <p:nvPr/>
          </p:nvSpPr>
          <p:spPr>
            <a:xfrm>
              <a:off x="6745072" y="1978889"/>
              <a:ext cx="45913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Axios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라이브러리 사용을 시도 </a:t>
              </a:r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실패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2C2F5-6C05-156B-F132-BF634E071542}"/>
                </a:ext>
              </a:extLst>
            </p:cNvPr>
            <p:cNvSpPr txBox="1"/>
            <p:nvPr/>
          </p:nvSpPr>
          <p:spPr>
            <a:xfrm>
              <a:off x="6710959" y="1951346"/>
              <a:ext cx="45913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Axios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라이브러리 사용을 시도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실패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BCB93A-E07B-30DC-65D4-4ABCF4EDB96B}"/>
              </a:ext>
            </a:extLst>
          </p:cNvPr>
          <p:cNvGrpSpPr/>
          <p:nvPr/>
        </p:nvGrpSpPr>
        <p:grpSpPr>
          <a:xfrm>
            <a:off x="3356081" y="4063469"/>
            <a:ext cx="5479835" cy="489208"/>
            <a:chOff x="6710959" y="1951346"/>
            <a:chExt cx="5479835" cy="48920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0E01E-18E5-53DD-C71E-DE1982CF0970}"/>
                </a:ext>
              </a:extLst>
            </p:cNvPr>
            <p:cNvSpPr txBox="1"/>
            <p:nvPr/>
          </p:nvSpPr>
          <p:spPr>
            <a:xfrm>
              <a:off x="6745072" y="1978889"/>
              <a:ext cx="5445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장고 기능을 이용하여 데이터를 주고받기로 결정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AFC9E9-4679-2C56-378B-86D7A6CAC2D0}"/>
                </a:ext>
              </a:extLst>
            </p:cNvPr>
            <p:cNvSpPr txBox="1"/>
            <p:nvPr/>
          </p:nvSpPr>
          <p:spPr>
            <a:xfrm>
              <a:off x="6710959" y="1951346"/>
              <a:ext cx="5445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장고 기능을 이용하여 데이터를 주고받기로 결정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59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EC9DFD1-3966-48B0-A51D-BDEFDFD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53B6D9C-A5E7-465E-BA2C-CB15EC2CF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9062" y="1408976"/>
            <a:ext cx="4333875" cy="54490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DC556547-A46E-484C-9548-6527BF21D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6219" y="1997074"/>
            <a:ext cx="3274905" cy="222091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C2A37ED-7CA3-4D48-9DA4-581F3503BC19}"/>
              </a:ext>
            </a:extLst>
          </p:cNvPr>
          <p:cNvSpPr/>
          <p:nvPr/>
        </p:nvSpPr>
        <p:spPr>
          <a:xfrm>
            <a:off x="7774461" y="1619250"/>
            <a:ext cx="139700" cy="1397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1E3332-9CB0-4AF1-BE96-9D423010206B}"/>
              </a:ext>
            </a:extLst>
          </p:cNvPr>
          <p:cNvSpPr/>
          <p:nvPr/>
        </p:nvSpPr>
        <p:spPr>
          <a:xfrm>
            <a:off x="7774461" y="1619250"/>
            <a:ext cx="139700" cy="1397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36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5078618" cy="679981"/>
            <a:chOff x="988909" y="560677"/>
            <a:chExt cx="5078618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1709574" y="1762914"/>
            <a:ext cx="3851184" cy="612318"/>
            <a:chOff x="6710959" y="1951346"/>
            <a:chExt cx="3851184" cy="6123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3817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기본 스타일 제거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3817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기본 스타일 제거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E4715-E296-6979-1493-CE7ACB98A974}"/>
              </a:ext>
            </a:extLst>
          </p:cNvPr>
          <p:cNvGrpSpPr/>
          <p:nvPr/>
        </p:nvGrpSpPr>
        <p:grpSpPr>
          <a:xfrm>
            <a:off x="3495543" y="3250237"/>
            <a:ext cx="5200912" cy="858540"/>
            <a:chOff x="6710959" y="1951346"/>
            <a:chExt cx="5200912" cy="8585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7663DB-3C5A-B7AB-2AEA-9A41C0C328DC}"/>
                </a:ext>
              </a:extLst>
            </p:cNvPr>
            <p:cNvSpPr txBox="1"/>
            <p:nvPr/>
          </p:nvSpPr>
          <p:spPr>
            <a:xfrm>
              <a:off x="6745072" y="1978889"/>
              <a:ext cx="51667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CSS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값을 변경하여 기존 스타일을 다 지운 뒤</a:t>
              </a:r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새롭게 스타일을 입히는 방식으로 작성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2C2F5-6C05-156B-F132-BF634E071542}"/>
                </a:ext>
              </a:extLst>
            </p:cNvPr>
            <p:cNvSpPr txBox="1"/>
            <p:nvPr/>
          </p:nvSpPr>
          <p:spPr>
            <a:xfrm>
              <a:off x="6710959" y="1951346"/>
              <a:ext cx="51667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CSS</a:t>
              </a:r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값을 변경하여 기존 스타일을 다 지운 뒤</a:t>
              </a:r>
              <a:r>
                <a:rPr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</a:p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새롭게 스타일을 입히는 방식으로 작성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63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5078618" cy="679981"/>
            <a:chOff x="988909" y="560677"/>
            <a:chExt cx="5078618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1709574" y="1762914"/>
            <a:ext cx="2357185" cy="612318"/>
            <a:chOff x="6710959" y="1951346"/>
            <a:chExt cx="2357185" cy="6123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2323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캐쉬 로그 남음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2323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캐쉬 로그 남음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E4715-E296-6979-1493-CE7ACB98A974}"/>
              </a:ext>
            </a:extLst>
          </p:cNvPr>
          <p:cNvGrpSpPr/>
          <p:nvPr/>
        </p:nvGrpSpPr>
        <p:grpSpPr>
          <a:xfrm>
            <a:off x="2827091" y="2823360"/>
            <a:ext cx="3129832" cy="489208"/>
            <a:chOff x="6710959" y="1951346"/>
            <a:chExt cx="3129832" cy="4892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7663DB-3C5A-B7AB-2AEA-9A41C0C328DC}"/>
                </a:ext>
              </a:extLst>
            </p:cNvPr>
            <p:cNvSpPr txBox="1"/>
            <p:nvPr/>
          </p:nvSpPr>
          <p:spPr>
            <a:xfrm>
              <a:off x="6745072" y="1978889"/>
              <a:ext cx="3095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웹 브라우저에 캐쉬가 남음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2C2F5-6C05-156B-F132-BF634E071542}"/>
                </a:ext>
              </a:extLst>
            </p:cNvPr>
            <p:cNvSpPr txBox="1"/>
            <p:nvPr/>
          </p:nvSpPr>
          <p:spPr>
            <a:xfrm>
              <a:off x="6710959" y="1951346"/>
              <a:ext cx="3095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웹 브라우저에 캐쉬가 남음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BCB93A-E07B-30DC-65D4-4ABCF4EDB96B}"/>
              </a:ext>
            </a:extLst>
          </p:cNvPr>
          <p:cNvGrpSpPr/>
          <p:nvPr/>
        </p:nvGrpSpPr>
        <p:grpSpPr>
          <a:xfrm>
            <a:off x="2827091" y="3825965"/>
            <a:ext cx="6537816" cy="858540"/>
            <a:chOff x="6710959" y="1951346"/>
            <a:chExt cx="6537816" cy="85854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0E01E-18E5-53DD-C71E-DE1982CF0970}"/>
                </a:ext>
              </a:extLst>
            </p:cNvPr>
            <p:cNvSpPr txBox="1"/>
            <p:nvPr/>
          </p:nvSpPr>
          <p:spPr>
            <a:xfrm>
              <a:off x="6745072" y="1978889"/>
              <a:ext cx="65037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웹 브라우저의 캐쉬를 비움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개발자 도구 </a:t>
              </a:r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네트워크 </a:t>
              </a:r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캐쉬 사용 중지를 통해 해결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AFC9E9-4679-2C56-378B-86D7A6CAC2D0}"/>
                </a:ext>
              </a:extLst>
            </p:cNvPr>
            <p:cNvSpPr txBox="1"/>
            <p:nvPr/>
          </p:nvSpPr>
          <p:spPr>
            <a:xfrm>
              <a:off x="6710959" y="1951346"/>
              <a:ext cx="64876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웹 브라우저의 캐쉬를 비움</a:t>
              </a:r>
              <a:endParaRPr lang="en-US" altLang="ko-KR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개발자 도구 </a:t>
              </a:r>
              <a:r>
                <a:rPr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</a:t>
              </a:r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네트워크 </a:t>
              </a:r>
              <a:r>
                <a:rPr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</a:t>
              </a:r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캐쉬 사용 중지를 통해 해결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01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5078618" cy="679981"/>
            <a:chOff x="988909" y="560677"/>
            <a:chExt cx="5078618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5044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Retranslation Service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1709574" y="1762914"/>
            <a:ext cx="3512950" cy="612318"/>
            <a:chOff x="6710959" y="1951346"/>
            <a:chExt cx="3512950" cy="6123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3478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CSS Gradient </a:t>
              </a:r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적용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34579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CSS Gradient </a:t>
              </a:r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적용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E4715-E296-6979-1493-CE7ACB98A974}"/>
              </a:ext>
            </a:extLst>
          </p:cNvPr>
          <p:cNvGrpSpPr/>
          <p:nvPr/>
        </p:nvGrpSpPr>
        <p:grpSpPr>
          <a:xfrm>
            <a:off x="3089181" y="3240000"/>
            <a:ext cx="6013635" cy="858540"/>
            <a:chOff x="6710959" y="1951346"/>
            <a:chExt cx="6013635" cy="8585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7663DB-3C5A-B7AB-2AEA-9A41C0C328DC}"/>
                </a:ext>
              </a:extLst>
            </p:cNvPr>
            <p:cNvSpPr txBox="1"/>
            <p:nvPr/>
          </p:nvSpPr>
          <p:spPr>
            <a:xfrm>
              <a:off x="6745072" y="1978889"/>
              <a:ext cx="59795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CSS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의 </a:t>
              </a:r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animation 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기능을 통해</a:t>
              </a:r>
              <a:endParaRPr lang="en-US" altLang="ko-KR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뒷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배경이 </a:t>
              </a:r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그라데이션을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이루어 동적으로 보이도록 함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2C2F5-6C05-156B-F132-BF634E071542}"/>
                </a:ext>
              </a:extLst>
            </p:cNvPr>
            <p:cNvSpPr txBox="1"/>
            <p:nvPr/>
          </p:nvSpPr>
          <p:spPr>
            <a:xfrm>
              <a:off x="6710959" y="1951346"/>
              <a:ext cx="6000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CSS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의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animation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기능을 통해</a:t>
              </a:r>
            </a:p>
            <a:p>
              <a:r>
                <a:rPr lang="ko-KR" altLang="en-US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뒷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배경이 </a:t>
              </a:r>
              <a:r>
                <a:rPr lang="ko-KR" altLang="en-US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그라데이션을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이루어 동적으로 보이도록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09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12574588" y="147637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12574588" y="11334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12574588" y="21113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12574588" y="24796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12574588" y="3429000"/>
            <a:ext cx="12303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12695238" y="3704285"/>
            <a:ext cx="16494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12574588" y="4555185"/>
            <a:ext cx="11287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12853988" y="520288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12574588" y="576168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12574588" y="7905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12574588" y="17430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12574588" y="2784475"/>
            <a:ext cx="1585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12574588" y="4156075"/>
            <a:ext cx="10398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12707938" y="4892675"/>
            <a:ext cx="16367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12574588" y="5984875"/>
            <a:ext cx="1331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BB50E982-DF6C-45FE-9054-ABA8DA099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8599" y="2383826"/>
            <a:ext cx="488631" cy="564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D83DA5C-434F-41E2-BE2C-A9F045EBC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724" y="3198171"/>
            <a:ext cx="970381" cy="495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90645F3-706D-4172-AFDE-FCE84CBF7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454" y="4751159"/>
            <a:ext cx="646920" cy="571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3632440-0AF8-480C-8F37-A0DFBE3099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1070" y="3943695"/>
            <a:ext cx="543688" cy="5574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1B963F4-43EB-4497-9D9B-C5B913C08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0424" y="1583245"/>
            <a:ext cx="584981" cy="5505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A39CA51-673E-4234-A8E1-8B4B11346F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7756" y="3024186"/>
            <a:ext cx="112395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4259398" y="-2"/>
            <a:ext cx="3673204" cy="5662612"/>
            <a:chOff x="4259398" y="-23811"/>
            <a:chExt cx="3673204" cy="566261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398" y="-23811"/>
              <a:ext cx="3673204" cy="5662612"/>
              <a:chOff x="4070072" y="93661"/>
              <a:chExt cx="3673204" cy="40624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070072" y="93663"/>
                <a:ext cx="3673204" cy="4062412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159232" y="93661"/>
                <a:ext cx="3502946" cy="4004531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38" y="4975905"/>
              <a:ext cx="45719" cy="692942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8081B56-3A6D-1A6C-2159-78458FBB526D}"/>
              </a:ext>
            </a:extLst>
          </p:cNvPr>
          <p:cNvGrpSpPr/>
          <p:nvPr/>
        </p:nvGrpSpPr>
        <p:grpSpPr>
          <a:xfrm>
            <a:off x="5019585" y="2616801"/>
            <a:ext cx="2172558" cy="1187649"/>
            <a:chOff x="5019585" y="2616801"/>
            <a:chExt cx="2172558" cy="11876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55C5E3-86E0-5D8F-2B79-D4C522689184}"/>
                </a:ext>
              </a:extLst>
            </p:cNvPr>
            <p:cNvSpPr txBox="1"/>
            <p:nvPr/>
          </p:nvSpPr>
          <p:spPr>
            <a:xfrm>
              <a:off x="5039310" y="3281230"/>
              <a:ext cx="21528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D424A3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Steam Sale</a:t>
              </a:r>
              <a:endParaRPr lang="ko-KR" altLang="en-US" sz="2800" dirty="0">
                <a:solidFill>
                  <a:srgbClr val="D424A3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EF4A1A3-3346-B720-3455-C8B2B1AB8F45}"/>
                </a:ext>
              </a:extLst>
            </p:cNvPr>
            <p:cNvGrpSpPr/>
            <p:nvPr/>
          </p:nvGrpSpPr>
          <p:grpSpPr>
            <a:xfrm>
              <a:off x="5019585" y="2616801"/>
              <a:ext cx="2152833" cy="1162739"/>
              <a:chOff x="5019585" y="2616801"/>
              <a:chExt cx="2152833" cy="116273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C72488-9F78-DB67-CB15-0D8DD730ECC6}"/>
                  </a:ext>
                </a:extLst>
              </p:cNvPr>
              <p:cNvSpPr txBox="1"/>
              <p:nvPr/>
            </p:nvSpPr>
            <p:spPr>
              <a:xfrm>
                <a:off x="5473577" y="2646798"/>
                <a:ext cx="12923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DNF Bit Bit OTF" panose="02000803000000000000" pitchFamily="2" charset="-127"/>
                    <a:ea typeface="DNF Bit Bit OTF" panose="02000803000000000000" pitchFamily="2" charset="-127"/>
                  </a:rPr>
                  <a:t>stage.3</a:t>
                </a:r>
                <a:endPara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EE0C2A2-9CBB-4557-9C81-5F676AFB6EBE}"/>
                  </a:ext>
                </a:extLst>
              </p:cNvPr>
              <p:cNvGrpSpPr/>
              <p:nvPr/>
            </p:nvGrpSpPr>
            <p:grpSpPr>
              <a:xfrm>
                <a:off x="5019585" y="2616801"/>
                <a:ext cx="2152833" cy="1162739"/>
                <a:chOff x="5019585" y="2467446"/>
                <a:chExt cx="2152833" cy="1162739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39D3A57-D631-4ADF-804E-C87A176331CD}"/>
                    </a:ext>
                  </a:extLst>
                </p:cNvPr>
                <p:cNvSpPr txBox="1"/>
                <p:nvPr/>
              </p:nvSpPr>
              <p:spPr>
                <a:xfrm>
                  <a:off x="5449828" y="2467446"/>
                  <a:ext cx="12923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gradFill>
                        <a:gsLst>
                          <a:gs pos="0">
                            <a:srgbClr val="CE048A"/>
                          </a:gs>
                          <a:gs pos="100000">
                            <a:srgbClr val="FFC000"/>
                          </a:gs>
                        </a:gsLst>
                        <a:lin ang="5400000" scaled="1"/>
                      </a:gradFill>
                      <a:latin typeface="DNF Bit Bit OTF" panose="02000803000000000000" pitchFamily="2" charset="-127"/>
                      <a:ea typeface="DNF Bit Bit OTF" panose="02000803000000000000" pitchFamily="2" charset="-127"/>
                    </a:rPr>
                    <a:t>stage.3</a:t>
                  </a:r>
                  <a:endParaRPr lang="ko-KR" altLang="en-US" sz="2400" dirty="0">
                    <a:gradFill>
                      <a:gsLst>
                        <a:gs pos="0">
                          <a:srgbClr val="CE048A"/>
                        </a:gs>
                        <a:gs pos="100000">
                          <a:srgbClr val="FFC000"/>
                        </a:gs>
                      </a:gsLst>
                      <a:lin ang="5400000" scaled="1"/>
                    </a:gradFill>
                    <a:latin typeface="DNF Bit Bit OTF" panose="02000803000000000000" pitchFamily="2" charset="-127"/>
                    <a:ea typeface="DNF Bit Bit OTF" panose="02000803000000000000" pitchFamily="2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F6FCE54-F27A-435F-BF17-BDF7B1BF2E45}"/>
                    </a:ext>
                  </a:extLst>
                </p:cNvPr>
                <p:cNvSpPr txBox="1"/>
                <p:nvPr/>
              </p:nvSpPr>
              <p:spPr>
                <a:xfrm>
                  <a:off x="5019585" y="3106965"/>
                  <a:ext cx="21528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solidFill>
                        <a:schemeClr val="bg1"/>
                      </a:solidFill>
                      <a:latin typeface="Maplestory OTF Light" panose="02000300000000000000" pitchFamily="2" charset="-128"/>
                      <a:ea typeface="Maplestory OTF Light" panose="02000300000000000000" pitchFamily="2" charset="-128"/>
                    </a:rPr>
                    <a:t>Steam Sale</a:t>
                  </a:r>
                  <a:endParaRPr lang="ko-KR" altLang="en-US" sz="2800" dirty="0">
                    <a:solidFill>
                      <a:schemeClr val="bg1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22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2.22222E-6 L -4.16667E-7 -0.04143 L -4.16667E-7 -2.22222E-6 Z " pathEditMode="relative" rAng="0" ptsTypes="AAA">
                                      <p:cBhvr>
                                        <p:cTn id="10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1.21433 2.22222E-6 " pathEditMode="relative" rAng="0" ptsTypes="AA">
                                      <p:cBhvr>
                                        <p:cTn id="12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0 L -1.21432 0 " pathEditMode="relative" rAng="0" ptsTypes="AA">
                                      <p:cBhvr>
                                        <p:cTn id="20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1.21432 3.7037E-6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7037E-7 L -1.21432 -3.7037E-7 " pathEditMode="relative" rAng="0" ptsTypes="AA"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-4.81481E-6 L -1.21432 -4.81481E-6 " pathEditMode="relative" rAng="0" ptsTypes="AA">
                                      <p:cBhvr>
                                        <p:cTn id="26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3.7037E-6 L -1.21433 3.7037E-6 " pathEditMode="relative" rAng="0" ptsTypes="AA">
                                      <p:cBhvr>
                                        <p:cTn id="28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32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48148E-6 L -1.21432 1.48148E-6 " pathEditMode="relative" rAng="0" ptsTypes="AA">
                                      <p:cBhvr>
                                        <p:cTn id="34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48148E-6 L -1.21432 1.48148E-6 " pathEditMode="relative" rAng="0" ptsTypes="AA">
                                      <p:cBhvr>
                                        <p:cTn id="36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4.07407E-6 L -1.21433 4.07407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4.81481E-6 L -1.21433 4.81481E-6 " pathEditMode="relative" rAng="0" ptsTypes="AA">
                                      <p:cBhvr>
                                        <p:cTn id="40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7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-1973751" y="147637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-1973751" y="11334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-1973751" y="21113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-1973751" y="24796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-1973751" y="3429000"/>
            <a:ext cx="12303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-1853101" y="3704285"/>
            <a:ext cx="16494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-1973751" y="4555185"/>
            <a:ext cx="11287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-1694351" y="520288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-1973751" y="576168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-1973751" y="7905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-1973751" y="17430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-1973751" y="2784475"/>
            <a:ext cx="1585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-1973751" y="4156075"/>
            <a:ext cx="10398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-1840401" y="4892675"/>
            <a:ext cx="16367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-1973751" y="5984875"/>
            <a:ext cx="1331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BB50E982-DF6C-45FE-9054-ABA8DA099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8599" y="2383826"/>
            <a:ext cx="488631" cy="564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D83DA5C-434F-41E2-BE2C-A9F045EBC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7724" y="3198171"/>
            <a:ext cx="970381" cy="495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90645F3-706D-4172-AFDE-FCE84CBF74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9454" y="4751159"/>
            <a:ext cx="646920" cy="571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3632440-0AF8-480C-8F37-A0DFBE3099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1070" y="3943695"/>
            <a:ext cx="543688" cy="5574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1B963F4-43EB-4497-9D9B-C5B913C088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60424" y="1583245"/>
            <a:ext cx="584981" cy="5505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A39CA51-673E-4234-A8E1-8B4B11346F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7756" y="3024186"/>
            <a:ext cx="112395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0FB0DA2-60A2-0D98-00A9-A0FA377660B1}"/>
              </a:ext>
            </a:extLst>
          </p:cNvPr>
          <p:cNvGrpSpPr/>
          <p:nvPr/>
        </p:nvGrpSpPr>
        <p:grpSpPr>
          <a:xfrm>
            <a:off x="773723" y="1"/>
            <a:ext cx="10644554" cy="6154614"/>
            <a:chOff x="4259398" y="-23811"/>
            <a:chExt cx="3673204" cy="5662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A4E9C81-B1F0-F54F-D813-4B4396A695D5}"/>
                </a:ext>
              </a:extLst>
            </p:cNvPr>
            <p:cNvGrpSpPr/>
            <p:nvPr/>
          </p:nvGrpSpPr>
          <p:grpSpPr>
            <a:xfrm>
              <a:off x="4259398" y="-23811"/>
              <a:ext cx="3673204" cy="5662612"/>
              <a:chOff x="4070072" y="93661"/>
              <a:chExt cx="3673204" cy="40624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68DE435-0F9C-52AB-B87C-ACCB1C377F44}"/>
                  </a:ext>
                </a:extLst>
              </p:cNvPr>
              <p:cNvSpPr/>
              <p:nvPr/>
            </p:nvSpPr>
            <p:spPr>
              <a:xfrm rot="10800000">
                <a:off x="4070072" y="93663"/>
                <a:ext cx="3673204" cy="4062412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FA48E3A-0971-E061-C2B3-287DAB843DE9}"/>
                  </a:ext>
                </a:extLst>
              </p:cNvPr>
              <p:cNvSpPr/>
              <p:nvPr/>
            </p:nvSpPr>
            <p:spPr>
              <a:xfrm>
                <a:off x="4155199" y="93661"/>
                <a:ext cx="3502946" cy="3973132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사각형: 둥근 모서리 49">
              <a:extLst>
                <a:ext uri="{FF2B5EF4-FFF2-40B4-BE49-F238E27FC236}">
                  <a16:creationId xmlns:a16="http://schemas.microsoft.com/office/drawing/2014/main" id="{CDEB9CCB-D76D-B9CF-FBAA-CF17D244D13F}"/>
                </a:ext>
              </a:extLst>
            </p:cNvPr>
            <p:cNvSpPr/>
            <p:nvPr/>
          </p:nvSpPr>
          <p:spPr>
            <a:xfrm rot="5400000">
              <a:off x="6073138" y="4975905"/>
              <a:ext cx="45719" cy="692942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OSSW_Project_2.mp4">
            <a:hlinkClick r:id="" action="ppaction://media"/>
            <a:extLst>
              <a:ext uri="{FF2B5EF4-FFF2-40B4-BE49-F238E27FC236}">
                <a16:creationId xmlns:a16="http://schemas.microsoft.com/office/drawing/2014/main" id="{AF9480AB-BCBB-4DD5-EFBB-F693716146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8"/>
          <a:srcRect t="10256" r="1196" b="2771"/>
          <a:stretch/>
        </p:blipFill>
        <p:spPr>
          <a:xfrm>
            <a:off x="1379816" y="742119"/>
            <a:ext cx="9432352" cy="4670380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79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FB2B5E-3999-A47F-E250-A5BED268F7AB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BD29DC-99AF-81EA-17DD-AA1AE0A02A4C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3F5646-F3FB-975D-B72D-6BA4E5E07FE3}"/>
              </a:ext>
            </a:extLst>
          </p:cNvPr>
          <p:cNvGrpSpPr/>
          <p:nvPr/>
        </p:nvGrpSpPr>
        <p:grpSpPr>
          <a:xfrm>
            <a:off x="1195894" y="1720404"/>
            <a:ext cx="5107091" cy="2864980"/>
            <a:chOff x="1195894" y="1720404"/>
            <a:chExt cx="5107091" cy="2864980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EF226CE9-7DB2-EB2D-1B0D-B30629EEBA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06" r="14406"/>
            <a:stretch/>
          </p:blipFill>
          <p:spPr bwMode="auto">
            <a:xfrm>
              <a:off x="1195894" y="1720404"/>
              <a:ext cx="5107091" cy="286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 descr="텍스트, 모니터, 화면, 전자기기이(가) 표시된 사진&#10;&#10;자동 생성된 설명">
              <a:extLst>
                <a:ext uri="{FF2B5EF4-FFF2-40B4-BE49-F238E27FC236}">
                  <a16:creationId xmlns:a16="http://schemas.microsoft.com/office/drawing/2014/main" id="{A0F06110-F115-31FD-EE1E-4092D263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894" y="1720405"/>
              <a:ext cx="5107091" cy="2864979"/>
            </a:xfrm>
            <a:prstGeom prst="rect">
              <a:avLst/>
            </a:prstGeom>
          </p:spPr>
        </p:pic>
      </p:grpSp>
      <p:sp>
        <p:nvSpPr>
          <p:cNvPr id="8" name="십자형[C] 7">
            <a:extLst>
              <a:ext uri="{FF2B5EF4-FFF2-40B4-BE49-F238E27FC236}">
                <a16:creationId xmlns:a16="http://schemas.microsoft.com/office/drawing/2014/main" id="{B0002F5E-BC4C-04D6-3029-493BAF7DFCF2}"/>
              </a:ext>
            </a:extLst>
          </p:cNvPr>
          <p:cNvSpPr/>
          <p:nvPr/>
        </p:nvSpPr>
        <p:spPr>
          <a:xfrm>
            <a:off x="913046" y="4999182"/>
            <a:ext cx="10365903" cy="838902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6D9D77-92F1-8023-97BE-23CA9F069785}"/>
              </a:ext>
            </a:extLst>
          </p:cNvPr>
          <p:cNvGrpSpPr/>
          <p:nvPr/>
        </p:nvGrpSpPr>
        <p:grpSpPr>
          <a:xfrm>
            <a:off x="2905868" y="5161857"/>
            <a:ext cx="6380258" cy="495311"/>
            <a:chOff x="2380075" y="5187800"/>
            <a:chExt cx="6380258" cy="4953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EFAAA-FBB2-65E6-F4EA-850AE6849970}"/>
                </a:ext>
              </a:extLst>
            </p:cNvPr>
            <p:cNvSpPr txBox="1"/>
            <p:nvPr/>
          </p:nvSpPr>
          <p:spPr>
            <a:xfrm>
              <a:off x="2413724" y="5221446"/>
              <a:ext cx="63466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할인중인 게임 목록을 모아서 보여주는 서비스를 만들자</a:t>
              </a:r>
              <a:r>
                <a:rPr kumimoji="1"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!</a:t>
              </a:r>
              <a:endParaRPr kumimoji="1" lang="ko-Kore-KR" altLang="en-US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90544-7C54-BEFF-A3CB-D7E17C9E9A03}"/>
                </a:ext>
              </a:extLst>
            </p:cNvPr>
            <p:cNvSpPr txBox="1"/>
            <p:nvPr/>
          </p:nvSpPr>
          <p:spPr>
            <a:xfrm>
              <a:off x="2380075" y="5187800"/>
              <a:ext cx="63466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할인중인 게임 목록을 모아서 보여주는 서비스를 만들자</a:t>
              </a:r>
              <a:r>
                <a:rPr kumimoji="1"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!</a:t>
              </a:r>
              <a:endParaRPr kumimoji="1" lang="ko-Kore-KR" altLang="en-US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6829130" y="2165964"/>
            <a:ext cx="4166976" cy="1843425"/>
            <a:chOff x="6710959" y="1951346"/>
            <a:chExt cx="4166976" cy="18434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4132863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게임을 구입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관리할 수 있으며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</a:p>
            <a:p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채팅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방송 및</a:t>
              </a:r>
              <a:endParaRPr lang="en-US" altLang="ko-KR" sz="28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8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다양한 커뮤니티 기능을 통해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다른 유저들과 소통할 수 있다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.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4132863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게임을 구입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관리할 수 있으며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</a:p>
            <a:p>
              <a:r>
                <a:rPr kumimoji="1"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채팅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  <a:r>
                <a:rPr kumimoji="1"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방송 및</a:t>
              </a:r>
              <a:endParaRPr kumimoji="1" lang="en-US" altLang="ko-KR" sz="28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다양한 커뮤니티 기능을 통해</a:t>
              </a:r>
              <a:endParaRPr kumimoji="1" lang="en-US" altLang="ko-KR" sz="28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다른 유저들과 소통할 수 있다</a:t>
              </a:r>
              <a:r>
                <a:rPr kumimoji="1"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1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1614419" y="1860223"/>
            <a:ext cx="4535666" cy="550763"/>
            <a:chOff x="6710959" y="1951346"/>
            <a:chExt cx="4535666" cy="5507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45015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프론트엔드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HTML, SCSS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사용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45015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프론트엔드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HTML, SCSS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사용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07F00F-E2CF-EC6F-1F5D-E550913A370B}"/>
              </a:ext>
            </a:extLst>
          </p:cNvPr>
          <p:cNvGrpSpPr/>
          <p:nvPr/>
        </p:nvGrpSpPr>
        <p:grpSpPr>
          <a:xfrm>
            <a:off x="1614419" y="2959293"/>
            <a:ext cx="8081509" cy="550763"/>
            <a:chOff x="6710959" y="1951346"/>
            <a:chExt cx="8081509" cy="5507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9B89DA-D5D9-BED7-1054-607907FAC659}"/>
                </a:ext>
              </a:extLst>
            </p:cNvPr>
            <p:cNvSpPr txBox="1"/>
            <p:nvPr/>
          </p:nvSpPr>
          <p:spPr>
            <a:xfrm>
              <a:off x="6745072" y="1978889"/>
              <a:ext cx="80473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백엔드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python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기반의 웹 프레임워크 장고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(</a:t>
              </a:r>
              <a:r>
                <a:rPr lang="en-US" altLang="ko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django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)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659B70-52E4-8B75-4F1F-BABC3E1011B2}"/>
                </a:ext>
              </a:extLst>
            </p:cNvPr>
            <p:cNvSpPr txBox="1"/>
            <p:nvPr/>
          </p:nvSpPr>
          <p:spPr>
            <a:xfrm>
              <a:off x="6710959" y="1951346"/>
              <a:ext cx="80473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백</a:t>
              </a:r>
              <a:r>
                <a:rPr lang="ko-KR" altLang="en-US" sz="28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엔드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python 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기반의 웹 프레임워크 장고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(</a:t>
              </a:r>
              <a:r>
                <a:rPr lang="en-US" altLang="ko-KR" sz="28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django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)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사용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48D38F-341D-2CCD-9EE9-3ABC23348A5E}"/>
              </a:ext>
            </a:extLst>
          </p:cNvPr>
          <p:cNvGrpSpPr/>
          <p:nvPr/>
        </p:nvGrpSpPr>
        <p:grpSpPr>
          <a:xfrm>
            <a:off x="1614419" y="4055907"/>
            <a:ext cx="8963160" cy="550763"/>
            <a:chOff x="6710959" y="1951346"/>
            <a:chExt cx="8963160" cy="5507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4DEC60-8C28-252C-B2D6-B67878960404}"/>
                </a:ext>
              </a:extLst>
            </p:cNvPr>
            <p:cNvSpPr txBox="1"/>
            <p:nvPr/>
          </p:nvSpPr>
          <p:spPr>
            <a:xfrm>
              <a:off x="6745072" y="1978889"/>
              <a:ext cx="892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공식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와 </a:t>
              </a:r>
              <a:r>
                <a:rPr lang="en-US" altLang="ko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steamspy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사이트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REST API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사용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C2BBDC-4A80-A60D-51BC-AD29CFC5DB8C}"/>
                </a:ext>
              </a:extLst>
            </p:cNvPr>
            <p:cNvSpPr txBox="1"/>
            <p:nvPr/>
          </p:nvSpPr>
          <p:spPr>
            <a:xfrm>
              <a:off x="6710959" y="1951346"/>
              <a:ext cx="892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공식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와 </a:t>
              </a:r>
              <a:r>
                <a:rPr lang="en-US" altLang="ko-KR" sz="28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steamspy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사이트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 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B897FE-FB89-CB2D-63CF-AB9A2159C1BF}"/>
              </a:ext>
            </a:extLst>
          </p:cNvPr>
          <p:cNvGrpSpPr/>
          <p:nvPr/>
        </p:nvGrpSpPr>
        <p:grpSpPr>
          <a:xfrm>
            <a:off x="1614419" y="5147610"/>
            <a:ext cx="8347607" cy="550763"/>
            <a:chOff x="6710959" y="1951346"/>
            <a:chExt cx="8347607" cy="5507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68AD6A-C487-95B2-1226-CC0AF70E3C80}"/>
                </a:ext>
              </a:extLst>
            </p:cNvPr>
            <p:cNvSpPr txBox="1"/>
            <p:nvPr/>
          </p:nvSpPr>
          <p:spPr>
            <a:xfrm>
              <a:off x="6745072" y="1978889"/>
              <a:ext cx="8313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request, </a:t>
              </a:r>
              <a:r>
                <a:rPr lang="en-US" altLang="ko-KR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request_cache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라는 오픈소스 라이브러리 사용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FF86E9-C47D-68BA-5ED7-4D0AFC9E3533}"/>
                </a:ext>
              </a:extLst>
            </p:cNvPr>
            <p:cNvSpPr txBox="1"/>
            <p:nvPr/>
          </p:nvSpPr>
          <p:spPr>
            <a:xfrm>
              <a:off x="6710959" y="1951346"/>
              <a:ext cx="8313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request, </a:t>
              </a:r>
              <a:r>
                <a:rPr lang="en" altLang="ko-KR" sz="28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request_cache</a:t>
              </a:r>
              <a:r>
                <a:rPr lang="en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라는 오픈소스 라이브러리 사용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506A72-D978-98DC-4095-8A81785A45F8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AF47D6-6C30-E92F-9E71-1BF7F50BB39E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78D966-957F-998B-94F1-99C9813C5AA3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85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십자형[C] 7">
            <a:extLst>
              <a:ext uri="{FF2B5EF4-FFF2-40B4-BE49-F238E27FC236}">
                <a16:creationId xmlns:a16="http://schemas.microsoft.com/office/drawing/2014/main" id="{B0002F5E-BC4C-04D6-3029-493BAF7DFCF2}"/>
              </a:ext>
            </a:extLst>
          </p:cNvPr>
          <p:cNvSpPr/>
          <p:nvPr/>
        </p:nvSpPr>
        <p:spPr>
          <a:xfrm>
            <a:off x="913046" y="2362891"/>
            <a:ext cx="10365903" cy="3111625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0DAC179-A936-19D0-C8C0-2E388B1D6134}"/>
              </a:ext>
            </a:extLst>
          </p:cNvPr>
          <p:cNvGrpSpPr/>
          <p:nvPr/>
        </p:nvGrpSpPr>
        <p:grpSpPr>
          <a:xfrm>
            <a:off x="1480472" y="2531200"/>
            <a:ext cx="9231050" cy="2711303"/>
            <a:chOff x="1636282" y="2484564"/>
            <a:chExt cx="9231050" cy="27113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6BCC21-FFB1-FCDF-99D6-54C4097F4F91}"/>
                </a:ext>
              </a:extLst>
            </p:cNvPr>
            <p:cNvSpPr txBox="1"/>
            <p:nvPr/>
          </p:nvSpPr>
          <p:spPr>
            <a:xfrm>
              <a:off x="1681804" y="2518211"/>
              <a:ext cx="9185528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웹페이지 접속 → </a:t>
              </a:r>
              <a:r>
                <a:rPr lang="en" altLang="ko-KR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steamspy</a:t>
              </a:r>
              <a:r>
                <a:rPr lang="en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사이트 </a:t>
              </a:r>
              <a:r>
                <a:rPr lang="en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통해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2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주간 </a:t>
              </a:r>
              <a:r>
                <a:rPr lang="en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Top 100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게임 목록을 불러와 저장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불러온 게임 목록을 </a:t>
              </a:r>
              <a:r>
                <a:rPr lang="en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for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문을 통해 하나씩 탐색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할인이 진행되는 게임의 경우 </a:t>
              </a:r>
              <a:r>
                <a:rPr lang="en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공식 </a:t>
              </a:r>
              <a:r>
                <a:rPr lang="en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통해 게임의 이미지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가격 등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게임의 세부 정보를 불러와 저장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장고에서 </a:t>
              </a:r>
              <a:r>
                <a:rPr lang="en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파일 </a:t>
              </a:r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렌더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시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할인이 진행되는 게임 목록과 정보를 인자로 </a:t>
              </a:r>
              <a:r>
                <a:rPr lang="en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파일에 전달해줌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전달받은 값을 화면에 출력해줌</a:t>
              </a:r>
              <a:endParaRPr kumimoji="1" lang="ko-Kore-KR" altLang="en-US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90544-7C54-BEFF-A3CB-D7E17C9E9A03}"/>
                </a:ext>
              </a:extLst>
            </p:cNvPr>
            <p:cNvSpPr txBox="1"/>
            <p:nvPr/>
          </p:nvSpPr>
          <p:spPr>
            <a:xfrm>
              <a:off x="1636282" y="2484564"/>
              <a:ext cx="9185528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웹페이지 접속 → </a:t>
              </a:r>
              <a:r>
                <a:rPr kumimoji="1" lang="en" altLang="ko-Kore-KR" sz="24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steamspy</a:t>
              </a:r>
              <a:r>
                <a:rPr kumimoji="1" lang="en" altLang="ko-Kore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사이트 </a:t>
              </a:r>
              <a:r>
                <a:rPr kumimoji="1" lang="en" altLang="ko-Kore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kumimoji="1" lang="ko-KR" altLang="en-US" sz="24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통해</a:t>
              </a:r>
              <a:endParaRPr kumimoji="1" lang="en-US" altLang="ko-KR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2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주간 </a:t>
              </a:r>
              <a:r>
                <a:rPr kumimoji="1" lang="en" altLang="ko-Kore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Top 100 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게임 목록을 불러와 저장</a:t>
              </a:r>
              <a:endParaRPr kumimoji="1" lang="en-US" altLang="ko-KR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불러온 게임 목록을 </a:t>
              </a:r>
              <a:r>
                <a:rPr kumimoji="1" lang="en" altLang="ko-Kore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for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문을 통해 하나씩 탐색</a:t>
              </a:r>
              <a:endParaRPr kumimoji="1" lang="en-US" altLang="ko-KR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할인이 진행되는 게임의 경우 </a:t>
              </a:r>
              <a:r>
                <a:rPr kumimoji="1" lang="en" altLang="ko-Kore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공식 </a:t>
              </a:r>
              <a:r>
                <a:rPr kumimoji="1" lang="en" altLang="ko-Kore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kumimoji="1" lang="ko-KR" altLang="en-US" sz="24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통해 게임의 이미지</a:t>
              </a:r>
              <a:r>
                <a:rPr kumimoji="1"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 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가격 등</a:t>
              </a:r>
              <a:endParaRPr kumimoji="1" lang="en-US" altLang="ko-KR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게임의 세부 정보를 불러와 저장 → 장고에서 </a:t>
              </a:r>
              <a:r>
                <a:rPr kumimoji="1" lang="en" altLang="ko-Kore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파일 </a:t>
              </a:r>
              <a:r>
                <a:rPr kumimoji="1" lang="ko-KR" altLang="en-US" sz="24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렌더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시</a:t>
              </a:r>
              <a:endParaRPr kumimoji="1" lang="en-US" altLang="ko-KR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할인이 진행되는 게임 목록과 정보를 인자로 </a:t>
              </a:r>
              <a:r>
                <a:rPr kumimoji="1" lang="en" altLang="ko-Kore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파일에 전달해줌</a:t>
              </a:r>
              <a:endParaRPr kumimoji="1" lang="en-US" altLang="ko-KR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→ 전달받은 값을 화면에 출력해줌</a:t>
              </a:r>
              <a:endParaRPr kumimoji="1" lang="ko-Kore-KR" altLang="en-US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1172614" y="1641325"/>
            <a:ext cx="2482219" cy="489208"/>
            <a:chOff x="6710959" y="1951346"/>
            <a:chExt cx="2482219" cy="4892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전체적인 작동 흐름 </a:t>
              </a:r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전체적인 작동 흐름 </a:t>
              </a:r>
              <a:r>
                <a:rPr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14E680-C764-5507-8478-18BC34023FFB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3C0265-4554-B656-79F1-0E51980B2F3A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27512F-C617-9330-5C4E-42DF037223A7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66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십자형[C] 7">
            <a:extLst>
              <a:ext uri="{FF2B5EF4-FFF2-40B4-BE49-F238E27FC236}">
                <a16:creationId xmlns:a16="http://schemas.microsoft.com/office/drawing/2014/main" id="{B0002F5E-BC4C-04D6-3029-493BAF7DFCF2}"/>
              </a:ext>
            </a:extLst>
          </p:cNvPr>
          <p:cNvSpPr/>
          <p:nvPr/>
        </p:nvSpPr>
        <p:spPr>
          <a:xfrm>
            <a:off x="913046" y="4999182"/>
            <a:ext cx="10365903" cy="838902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6D9D77-92F1-8023-97BE-23CA9F069785}"/>
              </a:ext>
            </a:extLst>
          </p:cNvPr>
          <p:cNvGrpSpPr/>
          <p:nvPr/>
        </p:nvGrpSpPr>
        <p:grpSpPr>
          <a:xfrm>
            <a:off x="3358532" y="5172522"/>
            <a:ext cx="5485783" cy="495311"/>
            <a:chOff x="2380075" y="5187800"/>
            <a:chExt cx="5485783" cy="4953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EFAAA-FBB2-65E6-F4EA-850AE6849970}"/>
                </a:ext>
              </a:extLst>
            </p:cNvPr>
            <p:cNvSpPr txBox="1"/>
            <p:nvPr/>
          </p:nvSpPr>
          <p:spPr>
            <a:xfrm>
              <a:off x="2413724" y="5221446"/>
              <a:ext cx="5452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할인중인 게임의 목록을 </a:t>
              </a:r>
              <a:r>
                <a:rPr kumimoji="1"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nx4</a:t>
              </a:r>
              <a:r>
                <a:rPr kumimoji="1"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배열로 </a:t>
              </a:r>
              <a:r>
                <a:rPr kumimoji="1" lang="ko-KR" altLang="en-US" sz="24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나타내준다</a:t>
              </a:r>
              <a:endParaRPr kumimoji="1" lang="ko-Kore-KR" altLang="en-US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90544-7C54-BEFF-A3CB-D7E17C9E9A03}"/>
                </a:ext>
              </a:extLst>
            </p:cNvPr>
            <p:cNvSpPr txBox="1"/>
            <p:nvPr/>
          </p:nvSpPr>
          <p:spPr>
            <a:xfrm>
              <a:off x="2380075" y="5187800"/>
              <a:ext cx="5452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할인중인 게임의 목록을 </a:t>
              </a:r>
              <a:r>
                <a:rPr kumimoji="1"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nx4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배열로 </a:t>
              </a:r>
              <a:r>
                <a:rPr kumimoji="1" lang="ko-KR" altLang="en-US" sz="24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나타내준다</a:t>
              </a:r>
              <a:endParaRPr kumimoji="1" lang="ko-Kore-KR" altLang="en-US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7256132" y="2540896"/>
            <a:ext cx="3692487" cy="1104761"/>
            <a:chOff x="6710959" y="1951346"/>
            <a:chExt cx="3692487" cy="11047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36583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할인하는 게임이 </a:t>
              </a:r>
              <a:r>
                <a:rPr lang="ko-KR" altLang="en-US" sz="32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없을땐</a:t>
              </a:r>
              <a:endParaRPr lang="en-US" altLang="ko-KR" sz="32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빈 페이지가 되어버린다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36583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할인하는 게임이 </a:t>
              </a:r>
              <a:r>
                <a:rPr kumimoji="1" lang="ko-KR" altLang="en-US" sz="32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없을땐</a:t>
              </a:r>
              <a:endParaRPr kumimoji="1" lang="en-US" altLang="ko-KR" sz="32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kumimoji="1"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빈 페이지가 되어버린다</a:t>
              </a:r>
              <a:endParaRPr kumimoji="1" lang="ko-Kore-KR" altLang="en-US" sz="32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E7E7291-CDDD-227A-4D5A-64694D8B6B31}"/>
              </a:ext>
            </a:extLst>
          </p:cNvPr>
          <p:cNvGrpSpPr/>
          <p:nvPr/>
        </p:nvGrpSpPr>
        <p:grpSpPr>
          <a:xfrm>
            <a:off x="1207852" y="1351445"/>
            <a:ext cx="5587814" cy="3459118"/>
            <a:chOff x="968066" y="1351444"/>
            <a:chExt cx="7950054" cy="460609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48A6F33-EF71-4D66-1652-A59A5891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1773" y="1533993"/>
              <a:ext cx="7772400" cy="4273687"/>
            </a:xfrm>
            <a:prstGeom prst="rect">
              <a:avLst/>
            </a:prstGeom>
          </p:spPr>
        </p:pic>
        <p:pic>
          <p:nvPicPr>
            <p:cNvPr id="27" name="그림 26" descr="텍스트, 모니터, 화면, 전자기기이(가) 표시된 사진&#10;&#10;자동 생성된 설명">
              <a:extLst>
                <a:ext uri="{FF2B5EF4-FFF2-40B4-BE49-F238E27FC236}">
                  <a16:creationId xmlns:a16="http://schemas.microsoft.com/office/drawing/2014/main" id="{6E4963BC-6E80-E673-4D09-C9D4F4416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66" y="1351444"/>
              <a:ext cx="7950054" cy="460609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EB33CA-FFC0-7688-519B-CE41DA7558FF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D4B258-3EE3-20BB-8DCB-188A01C860BC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336F25-BAE3-9A52-BD35-6376DBA8FE06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89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8EC52-B2D6-EFA8-39E9-F259254E7701}"/>
              </a:ext>
            </a:extLst>
          </p:cNvPr>
          <p:cNvGrpSpPr/>
          <p:nvPr/>
        </p:nvGrpSpPr>
        <p:grpSpPr>
          <a:xfrm>
            <a:off x="3242718" y="2246639"/>
            <a:ext cx="4787337" cy="550763"/>
            <a:chOff x="6710959" y="1951346"/>
            <a:chExt cx="4787337" cy="5507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189DC-2253-8245-4D24-DA5954CC6138}"/>
                </a:ext>
              </a:extLst>
            </p:cNvPr>
            <p:cNvSpPr txBox="1"/>
            <p:nvPr/>
          </p:nvSpPr>
          <p:spPr>
            <a:xfrm>
              <a:off x="6745072" y="1978889"/>
              <a:ext cx="47532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할인되는 게임만을 </a:t>
              </a:r>
              <a:r>
                <a:rPr lang="ko-KR" altLang="en-US" sz="28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찾는것의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어려움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8825A1-A3BC-B73A-84B9-1988332AE377}"/>
                </a:ext>
              </a:extLst>
            </p:cNvPr>
            <p:cNvSpPr txBox="1"/>
            <p:nvPr/>
          </p:nvSpPr>
          <p:spPr>
            <a:xfrm>
              <a:off x="6710959" y="1951346"/>
              <a:ext cx="47532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할인되는 게임만을 </a:t>
              </a:r>
              <a:r>
                <a:rPr lang="ko-KR" altLang="en-US" sz="28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찾는것의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어려움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07F00F-E2CF-EC6F-1F5D-E550913A370B}"/>
              </a:ext>
            </a:extLst>
          </p:cNvPr>
          <p:cNvGrpSpPr/>
          <p:nvPr/>
        </p:nvGrpSpPr>
        <p:grpSpPr>
          <a:xfrm>
            <a:off x="3251232" y="3429000"/>
            <a:ext cx="3400740" cy="550763"/>
            <a:chOff x="6710959" y="1951346"/>
            <a:chExt cx="3400740" cy="5507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9B89DA-D5D9-BED7-1054-607907FAC659}"/>
                </a:ext>
              </a:extLst>
            </p:cNvPr>
            <p:cNvSpPr txBox="1"/>
            <p:nvPr/>
          </p:nvSpPr>
          <p:spPr>
            <a:xfrm>
              <a:off x="6745072" y="1978889"/>
              <a:ext cx="33666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 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사용의 한계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659B70-52E4-8B75-4F1F-BABC3E1011B2}"/>
                </a:ext>
              </a:extLst>
            </p:cNvPr>
            <p:cNvSpPr txBox="1"/>
            <p:nvPr/>
          </p:nvSpPr>
          <p:spPr>
            <a:xfrm>
              <a:off x="6710959" y="1951346"/>
              <a:ext cx="33666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 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사용의 한계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48D38F-341D-2CCD-9EE9-3ABC23348A5E}"/>
              </a:ext>
            </a:extLst>
          </p:cNvPr>
          <p:cNvGrpSpPr/>
          <p:nvPr/>
        </p:nvGrpSpPr>
        <p:grpSpPr>
          <a:xfrm>
            <a:off x="3208605" y="4583818"/>
            <a:ext cx="5774787" cy="550763"/>
            <a:chOff x="6710959" y="1951346"/>
            <a:chExt cx="5774787" cy="5507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4DEC60-8C28-252C-B2D6-B67878960404}"/>
                </a:ext>
              </a:extLst>
            </p:cNvPr>
            <p:cNvSpPr txBox="1"/>
            <p:nvPr/>
          </p:nvSpPr>
          <p:spPr>
            <a:xfrm>
              <a:off x="6745072" y="1978889"/>
              <a:ext cx="5740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동적인 리스트 페이지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&amp;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4</a:t>
              </a:r>
              <a:r>
                <a:rPr lang="ko-KR" altLang="en-US" sz="28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열 리스트의 구현</a:t>
              </a:r>
              <a:endParaRPr lang="en-US" altLang="ko-KR" sz="28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C2BBDC-4A80-A60D-51BC-AD29CFC5DB8C}"/>
                </a:ext>
              </a:extLst>
            </p:cNvPr>
            <p:cNvSpPr txBox="1"/>
            <p:nvPr/>
          </p:nvSpPr>
          <p:spPr>
            <a:xfrm>
              <a:off x="6710959" y="1951346"/>
              <a:ext cx="5740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동적인 리스트 페이지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&amp;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4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열 리스트의 구현</a:t>
              </a:r>
              <a:endParaRPr lang="en-US" altLang="ko-KR" sz="28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F562DA-9BF6-B034-1E29-6542535E6338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945D1-8C6E-B660-F3B2-97CD1F3353A8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83986A-A649-F492-051D-CF8CBF459AF9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88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EC9DFD1-3966-48B0-A51D-BDEFDFD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30EEA7-0446-462A-AFC0-0566C5452C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53B6D9C-A5E7-465E-BA2C-CB15EC2CF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9062" y="1408976"/>
            <a:ext cx="4333875" cy="54490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DC556547-A46E-484C-9548-6527BF21D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6219" y="1997074"/>
            <a:ext cx="3274905" cy="222091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C2A37ED-7CA3-4D48-9DA4-581F3503BC19}"/>
              </a:ext>
            </a:extLst>
          </p:cNvPr>
          <p:cNvSpPr/>
          <p:nvPr/>
        </p:nvSpPr>
        <p:spPr>
          <a:xfrm>
            <a:off x="7774461" y="1619250"/>
            <a:ext cx="139700" cy="1397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D9347B-A082-47C0-A579-0729E9AC140A}"/>
              </a:ext>
            </a:extLst>
          </p:cNvPr>
          <p:cNvSpPr/>
          <p:nvPr/>
        </p:nvSpPr>
        <p:spPr>
          <a:xfrm>
            <a:off x="7774461" y="1619250"/>
            <a:ext cx="139700" cy="1397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7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DD7F07-C879-1E52-D061-A16DD3777441}"/>
              </a:ext>
            </a:extLst>
          </p:cNvPr>
          <p:cNvGrpSpPr/>
          <p:nvPr/>
        </p:nvGrpSpPr>
        <p:grpSpPr>
          <a:xfrm>
            <a:off x="1709574" y="1769723"/>
            <a:ext cx="5441362" cy="612318"/>
            <a:chOff x="6710959" y="1951346"/>
            <a:chExt cx="5441362" cy="612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EB5933-5BE1-508C-485C-77BC2A221D24}"/>
                </a:ext>
              </a:extLst>
            </p:cNvPr>
            <p:cNvSpPr txBox="1"/>
            <p:nvPr/>
          </p:nvSpPr>
          <p:spPr>
            <a:xfrm>
              <a:off x="6745072" y="1978889"/>
              <a:ext cx="54072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할인되는 게임만을 </a:t>
              </a:r>
              <a:r>
                <a:rPr lang="ko-KR" altLang="en-US" sz="32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찾는것의</a:t>
              </a:r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어려움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9DD404-19A5-5A82-4664-330CBFCF5954}"/>
                </a:ext>
              </a:extLst>
            </p:cNvPr>
            <p:cNvSpPr txBox="1"/>
            <p:nvPr/>
          </p:nvSpPr>
          <p:spPr>
            <a:xfrm>
              <a:off x="6710959" y="1951346"/>
              <a:ext cx="54072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할인되는 게임만을 </a:t>
              </a:r>
              <a:r>
                <a:rPr lang="ko-KR" altLang="en-US" sz="32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찾는것의</a:t>
              </a:r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어려움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E4715-E296-6979-1493-CE7ACB98A974}"/>
              </a:ext>
            </a:extLst>
          </p:cNvPr>
          <p:cNvGrpSpPr/>
          <p:nvPr/>
        </p:nvGrpSpPr>
        <p:grpSpPr>
          <a:xfrm>
            <a:off x="2262032" y="3030336"/>
            <a:ext cx="7667934" cy="858540"/>
            <a:chOff x="6710959" y="1951346"/>
            <a:chExt cx="7667934" cy="8585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7663DB-3C5A-B7AB-2AEA-9A41C0C328DC}"/>
                </a:ext>
              </a:extLst>
            </p:cNvPr>
            <p:cNvSpPr txBox="1"/>
            <p:nvPr/>
          </p:nvSpPr>
          <p:spPr>
            <a:xfrm>
              <a:off x="6745072" y="1978889"/>
              <a:ext cx="76338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모든 목록을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통해 불러온 후 게임별로 할인이 진행되는지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하나씩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로 쿼리하는 것은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속도나 효율성 측면에서 어렵다고 판단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2C2F5-6C05-156B-F132-BF634E071542}"/>
                </a:ext>
              </a:extLst>
            </p:cNvPr>
            <p:cNvSpPr txBox="1"/>
            <p:nvPr/>
          </p:nvSpPr>
          <p:spPr>
            <a:xfrm>
              <a:off x="6710959" y="1951346"/>
              <a:ext cx="76338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모든 목록을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통해 불러온 후 게임별로 할인이 진행되는지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하나씩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로 쿼리하는 것은</a:t>
              </a:r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속도나 효율성 측면에서 어렵다고 판단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BCB93A-E07B-30DC-65D4-4ABCF4EDB96B}"/>
              </a:ext>
            </a:extLst>
          </p:cNvPr>
          <p:cNvGrpSpPr/>
          <p:nvPr/>
        </p:nvGrpSpPr>
        <p:grpSpPr>
          <a:xfrm>
            <a:off x="2262032" y="4290606"/>
            <a:ext cx="6265306" cy="858540"/>
            <a:chOff x="6710959" y="1951346"/>
            <a:chExt cx="6265306" cy="85854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80E01E-18E5-53DD-C71E-DE1982CF0970}"/>
                </a:ext>
              </a:extLst>
            </p:cNvPr>
            <p:cNvSpPr txBox="1"/>
            <p:nvPr/>
          </p:nvSpPr>
          <p:spPr>
            <a:xfrm>
              <a:off x="6745072" y="1978889"/>
              <a:ext cx="6231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steamspy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사이트에서 제공하는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</a:t>
              </a:r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통해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2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주간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Top 100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게임 목록을 불러오는 것으로 해결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AFC9E9-4679-2C56-378B-86D7A6CAC2D0}"/>
                </a:ext>
              </a:extLst>
            </p:cNvPr>
            <p:cNvSpPr txBox="1"/>
            <p:nvPr/>
          </p:nvSpPr>
          <p:spPr>
            <a:xfrm>
              <a:off x="6710959" y="1951346"/>
              <a:ext cx="62311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steamspy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사이트에서 제공하는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</a:t>
              </a:r>
              <a:r>
                <a:rPr lang="ko-KR" altLang="en-US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통해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2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주간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Top 100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게임 목록을 불러오는 것으로 해결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335485-8B79-5B17-4F48-CA7FC64271E9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96FC64-14BD-E605-D302-714930B3CA6D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20DCA5-DF8C-EEEF-8B87-6B393393EDF3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94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DD7F07-C879-1E52-D061-A16DD3777441}"/>
              </a:ext>
            </a:extLst>
          </p:cNvPr>
          <p:cNvGrpSpPr/>
          <p:nvPr/>
        </p:nvGrpSpPr>
        <p:grpSpPr>
          <a:xfrm>
            <a:off x="1709574" y="1769723"/>
            <a:ext cx="3855993" cy="612318"/>
            <a:chOff x="6710959" y="1951346"/>
            <a:chExt cx="3855993" cy="612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EB5933-5BE1-508C-485C-77BC2A221D24}"/>
                </a:ext>
              </a:extLst>
            </p:cNvPr>
            <p:cNvSpPr txBox="1"/>
            <p:nvPr/>
          </p:nvSpPr>
          <p:spPr>
            <a:xfrm>
              <a:off x="6745072" y="1978889"/>
              <a:ext cx="3821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 </a:t>
              </a:r>
              <a:r>
                <a:rPr lang="ko-KR" altLang="en-US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사용의 한계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9DD404-19A5-5A82-4664-330CBFCF5954}"/>
                </a:ext>
              </a:extLst>
            </p:cNvPr>
            <p:cNvSpPr txBox="1"/>
            <p:nvPr/>
          </p:nvSpPr>
          <p:spPr>
            <a:xfrm>
              <a:off x="6710959" y="1951346"/>
              <a:ext cx="3821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 </a:t>
              </a:r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사용의 한계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8878E4-860E-250E-AE48-A4266EB4E81A}"/>
              </a:ext>
            </a:extLst>
          </p:cNvPr>
          <p:cNvGrpSpPr/>
          <p:nvPr/>
        </p:nvGrpSpPr>
        <p:grpSpPr>
          <a:xfrm>
            <a:off x="4196453" y="2939792"/>
            <a:ext cx="3674853" cy="489208"/>
            <a:chOff x="6710959" y="1951346"/>
            <a:chExt cx="3674853" cy="4892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0D5317-FA61-4A4D-6FDB-FA5894109A9C}"/>
                </a:ext>
              </a:extLst>
            </p:cNvPr>
            <p:cNvSpPr txBox="1"/>
            <p:nvPr/>
          </p:nvSpPr>
          <p:spPr>
            <a:xfrm>
              <a:off x="6745072" y="1978889"/>
              <a:ext cx="3640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데이터를 불러올 때 속도의 한계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F51047-8666-E016-95D5-06CEBE19EC7B}"/>
                </a:ext>
              </a:extLst>
            </p:cNvPr>
            <p:cNvSpPr txBox="1"/>
            <p:nvPr/>
          </p:nvSpPr>
          <p:spPr>
            <a:xfrm>
              <a:off x="6710959" y="1951346"/>
              <a:ext cx="3640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데이터를 불러올 때 속도의 한계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780415-12A9-D2EA-C7C0-7B19EF0B453F}"/>
              </a:ext>
            </a:extLst>
          </p:cNvPr>
          <p:cNvGrpSpPr/>
          <p:nvPr/>
        </p:nvGrpSpPr>
        <p:grpSpPr>
          <a:xfrm>
            <a:off x="4196453" y="4158787"/>
            <a:ext cx="3514553" cy="489208"/>
            <a:chOff x="6710959" y="1951346"/>
            <a:chExt cx="3514553" cy="48920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462F86-003C-649D-F445-2F0799F230FF}"/>
                </a:ext>
              </a:extLst>
            </p:cNvPr>
            <p:cNvSpPr txBox="1"/>
            <p:nvPr/>
          </p:nvSpPr>
          <p:spPr>
            <a:xfrm>
              <a:off x="6745072" y="1978889"/>
              <a:ext cx="3480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스팀 공식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의 할당량 제한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2A3BBE-057A-6EF2-B5C5-0937DA20C229}"/>
                </a:ext>
              </a:extLst>
            </p:cNvPr>
            <p:cNvSpPr txBox="1"/>
            <p:nvPr/>
          </p:nvSpPr>
          <p:spPr>
            <a:xfrm>
              <a:off x="6710959" y="1951346"/>
              <a:ext cx="3480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스팀 공식 </a:t>
              </a:r>
              <a:r>
                <a:rPr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의 할당량 제한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454599-3725-053F-3E6E-3E1A2B8AAC28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BDC3EA-5280-05DF-F23A-583730B88D2C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ED2A5C-17B7-48EA-B2F7-B1D306A5D356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15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8EB5D9-ED2E-BB0C-1560-767BC6E17C85}"/>
              </a:ext>
            </a:extLst>
          </p:cNvPr>
          <p:cNvGrpSpPr/>
          <p:nvPr/>
        </p:nvGrpSpPr>
        <p:grpSpPr>
          <a:xfrm>
            <a:off x="1708062" y="1764810"/>
            <a:ext cx="4857869" cy="612318"/>
            <a:chOff x="6710959" y="1951346"/>
            <a:chExt cx="4857869" cy="612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99E50B-0478-160B-B9C4-12996CA4663B}"/>
                </a:ext>
              </a:extLst>
            </p:cNvPr>
            <p:cNvSpPr txBox="1"/>
            <p:nvPr/>
          </p:nvSpPr>
          <p:spPr>
            <a:xfrm>
              <a:off x="6745072" y="1978889"/>
              <a:ext cx="4823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데이터를 불러올 때 속도의 한계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A602F5-7E38-DECF-C153-79C79421C3A5}"/>
                </a:ext>
              </a:extLst>
            </p:cNvPr>
            <p:cNvSpPr txBox="1"/>
            <p:nvPr/>
          </p:nvSpPr>
          <p:spPr>
            <a:xfrm>
              <a:off x="6710959" y="1951346"/>
              <a:ext cx="4823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데이터를 불러올 때 속도의 한계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E4715-E296-6979-1493-CE7ACB98A974}"/>
              </a:ext>
            </a:extLst>
          </p:cNvPr>
          <p:cNvGrpSpPr/>
          <p:nvPr/>
        </p:nvGrpSpPr>
        <p:grpSpPr>
          <a:xfrm>
            <a:off x="2153682" y="2664461"/>
            <a:ext cx="7882940" cy="858540"/>
            <a:chOff x="6710959" y="1951346"/>
            <a:chExt cx="7882940" cy="8585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7663DB-3C5A-B7AB-2AEA-9A41C0C328DC}"/>
                </a:ext>
              </a:extLst>
            </p:cNvPr>
            <p:cNvSpPr txBox="1"/>
            <p:nvPr/>
          </p:nvSpPr>
          <p:spPr>
            <a:xfrm>
              <a:off x="6745073" y="1978889"/>
              <a:ext cx="78488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team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공식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로 각 게임마다 데이터를 가져오는 부분에서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시간이 많이 사용됨을 파악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2C2F5-6C05-156B-F132-BF634E071542}"/>
                </a:ext>
              </a:extLst>
            </p:cNvPr>
            <p:cNvSpPr txBox="1"/>
            <p:nvPr/>
          </p:nvSpPr>
          <p:spPr>
            <a:xfrm>
              <a:off x="6710959" y="1951346"/>
              <a:ext cx="78488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공식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로 각 게임마다 데이터를 가져오는 부분에서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시간이 많이 사용됨을 파악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A8A3592-31A6-2BF1-CA00-959B3EBB7D3D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99E960-AE36-DFBE-0117-46552A8B2D3D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931DFD-C9F1-FBA2-B245-5FEDB280190E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FC9A6B5-A611-74D0-6B51-8A4134B4E52F}"/>
              </a:ext>
            </a:extLst>
          </p:cNvPr>
          <p:cNvGrpSpPr/>
          <p:nvPr/>
        </p:nvGrpSpPr>
        <p:grpSpPr>
          <a:xfrm>
            <a:off x="1722794" y="3896098"/>
            <a:ext cx="4619022" cy="612318"/>
            <a:chOff x="6710959" y="1951346"/>
            <a:chExt cx="4619022" cy="61231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413179-4DAC-AE4E-B6EB-BF24AD206E06}"/>
                </a:ext>
              </a:extLst>
            </p:cNvPr>
            <p:cNvSpPr txBox="1"/>
            <p:nvPr/>
          </p:nvSpPr>
          <p:spPr>
            <a:xfrm>
              <a:off x="6745072" y="1978889"/>
              <a:ext cx="45849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스팀 공식 </a:t>
              </a:r>
              <a:r>
                <a:rPr lang="en-US" altLang="ko-KR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의 할당량 제한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CAE66F-8C70-31C6-6D4C-8EE0A114FCCB}"/>
                </a:ext>
              </a:extLst>
            </p:cNvPr>
            <p:cNvSpPr txBox="1"/>
            <p:nvPr/>
          </p:nvSpPr>
          <p:spPr>
            <a:xfrm>
              <a:off x="6710959" y="1951346"/>
              <a:ext cx="45849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스팀 공식 </a:t>
              </a:r>
              <a:r>
                <a:rPr lang="en-US" altLang="ko-KR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의 할당량 제한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21CF0EF-EABE-26AC-26E6-E18B6EEBFA25}"/>
              </a:ext>
            </a:extLst>
          </p:cNvPr>
          <p:cNvGrpSpPr/>
          <p:nvPr/>
        </p:nvGrpSpPr>
        <p:grpSpPr>
          <a:xfrm>
            <a:off x="1859678" y="4750064"/>
            <a:ext cx="8472642" cy="858540"/>
            <a:chOff x="6710959" y="1951346"/>
            <a:chExt cx="8472642" cy="85854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0EBC29-FC4F-7CC0-7B8A-F08C54899275}"/>
                </a:ext>
              </a:extLst>
            </p:cNvPr>
            <p:cNvSpPr txBox="1"/>
            <p:nvPr/>
          </p:nvSpPr>
          <p:spPr>
            <a:xfrm>
              <a:off x="6745072" y="1978889"/>
              <a:ext cx="84385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공식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의 경우 </a:t>
              </a:r>
              <a:r>
                <a:rPr lang="en-US" altLang="ko-KR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ip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당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5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분에 최대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200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개의 요청만을 처리하도록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할당량 제한이 존재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3C4924-2D6A-FBE2-9CF2-5BFEBD850B1E}"/>
                </a:ext>
              </a:extLst>
            </p:cNvPr>
            <p:cNvSpPr txBox="1"/>
            <p:nvPr/>
          </p:nvSpPr>
          <p:spPr>
            <a:xfrm>
              <a:off x="6710959" y="1951346"/>
              <a:ext cx="84385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공식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의 경우 </a:t>
              </a:r>
              <a:r>
                <a:rPr lang="en-US" altLang="ko-KR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ip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당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5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분에 최대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200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개의 요청만을 처리하도록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api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할당량 제한이 존재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37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DD7F07-C879-1E52-D061-A16DD3777441}"/>
              </a:ext>
            </a:extLst>
          </p:cNvPr>
          <p:cNvGrpSpPr/>
          <p:nvPr/>
        </p:nvGrpSpPr>
        <p:grpSpPr>
          <a:xfrm>
            <a:off x="1709574" y="1769723"/>
            <a:ext cx="4631847" cy="612318"/>
            <a:chOff x="6710959" y="1951346"/>
            <a:chExt cx="4631847" cy="612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EB5933-5BE1-508C-485C-77BC2A221D24}"/>
                </a:ext>
              </a:extLst>
            </p:cNvPr>
            <p:cNvSpPr txBox="1"/>
            <p:nvPr/>
          </p:nvSpPr>
          <p:spPr>
            <a:xfrm>
              <a:off x="6745072" y="1978889"/>
              <a:ext cx="4597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 </a:t>
              </a:r>
              <a:r>
                <a:rPr lang="ko-KR" altLang="en-US" sz="32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사용의 한계 해결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9DD404-19A5-5A82-4664-330CBFCF5954}"/>
                </a:ext>
              </a:extLst>
            </p:cNvPr>
            <p:cNvSpPr txBox="1"/>
            <p:nvPr/>
          </p:nvSpPr>
          <p:spPr>
            <a:xfrm>
              <a:off x="6710959" y="1951346"/>
              <a:ext cx="4597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 </a:t>
              </a:r>
              <a:r>
                <a:rPr lang="ko-KR" altLang="en-US" sz="32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사용의 한계 해결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8878E4-860E-250E-AE48-A4266EB4E81A}"/>
              </a:ext>
            </a:extLst>
          </p:cNvPr>
          <p:cNvGrpSpPr/>
          <p:nvPr/>
        </p:nvGrpSpPr>
        <p:grpSpPr>
          <a:xfrm>
            <a:off x="2921012" y="2979830"/>
            <a:ext cx="6359884" cy="1597203"/>
            <a:chOff x="6710959" y="1951346"/>
            <a:chExt cx="6359884" cy="15972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0D5317-FA61-4A4D-6FDB-FA5894109A9C}"/>
                </a:ext>
              </a:extLst>
            </p:cNvPr>
            <p:cNvSpPr txBox="1"/>
            <p:nvPr/>
          </p:nvSpPr>
          <p:spPr>
            <a:xfrm>
              <a:off x="6745072" y="1978889"/>
              <a:ext cx="632577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캐쉬 도입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requests 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라이브러리 기능에 캐시를 도입한</a:t>
              </a:r>
              <a:endParaRPr lang="en-US" altLang="ko-KR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" altLang="ko-KR" sz="24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requests_cache</a:t>
              </a:r>
              <a:r>
                <a:rPr lang="en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라이브러리를 통해</a:t>
              </a:r>
              <a:endParaRPr lang="en-US" altLang="ko-KR" sz="2400" dirty="0"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에서 불러온 데이터를 </a:t>
              </a:r>
              <a:r>
                <a:rPr lang="ko-KR" altLang="en-US" sz="2400" dirty="0" err="1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캐시하는</a:t>
              </a:r>
              <a:r>
                <a:rPr lang="ko-KR" altLang="en-US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방식을 도입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F51047-8666-E016-95D5-06CEBE19EC7B}"/>
                </a:ext>
              </a:extLst>
            </p:cNvPr>
            <p:cNvSpPr txBox="1"/>
            <p:nvPr/>
          </p:nvSpPr>
          <p:spPr>
            <a:xfrm>
              <a:off x="6710959" y="1951346"/>
              <a:ext cx="630974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캐쉬 도입</a:t>
              </a:r>
              <a:endParaRPr lang="en-US" altLang="ko-KR" sz="24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-&gt;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requests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라이브러리 기능에 캐시를 도입한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requests_cache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라이브러리를 통해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REST API</a:t>
              </a:r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에서 불러온 데이터를 </a:t>
              </a:r>
              <a:r>
                <a:rPr lang="ko-KR" altLang="en-US" sz="2400" dirty="0" err="1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캐시하는</a:t>
              </a:r>
              <a:r>
                <a: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방식을 도입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C7E6D6-14A3-4BF4-D375-47A03AF77CA4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DF3275-DEA6-3C1E-D0FE-8794163D1924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B09D43-08D5-35F2-4392-F4FF014DECE7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32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717E8318-3851-4847-957C-01F5ABA2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000862">
            <a:off x="9506040" y="4224579"/>
            <a:ext cx="1873537" cy="17843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D0434C-9F87-41E3-8E89-7C2FBC5E8291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9F8A3B7-0A6E-4685-92E7-C5C1A282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5A773-7723-41E4-A236-A2AD2F7D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7854815-853D-4057-B8DC-F90325CC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38021EF-C074-46AC-A24E-2286328E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8E1369F6-B843-4D65-A6F0-598FC932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AF4974-78FA-901C-6C90-74563F2D1019}"/>
              </a:ext>
            </a:extLst>
          </p:cNvPr>
          <p:cNvGrpSpPr/>
          <p:nvPr/>
        </p:nvGrpSpPr>
        <p:grpSpPr>
          <a:xfrm>
            <a:off x="1709574" y="1765930"/>
            <a:ext cx="6574686" cy="612318"/>
            <a:chOff x="6710959" y="1951346"/>
            <a:chExt cx="6574686" cy="6123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D8F106-371C-0359-032D-3A6A097761A2}"/>
                </a:ext>
              </a:extLst>
            </p:cNvPr>
            <p:cNvSpPr txBox="1"/>
            <p:nvPr/>
          </p:nvSpPr>
          <p:spPr>
            <a:xfrm>
              <a:off x="6745072" y="1978889"/>
              <a:ext cx="65405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동적인 리스트 페이지 </a:t>
              </a:r>
              <a:r>
                <a:rPr lang="en-US" altLang="ko-KR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&amp;</a:t>
              </a:r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4</a:t>
              </a:r>
              <a:r>
                <a:rPr lang="ko-KR" altLang="en-US" sz="32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열 리스트의 구현</a:t>
              </a:r>
              <a:endParaRPr lang="en-US" altLang="ko-KR" sz="32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62EDF8-15A7-CE49-64E3-AC5235F55596}"/>
                </a:ext>
              </a:extLst>
            </p:cNvPr>
            <p:cNvSpPr txBox="1"/>
            <p:nvPr/>
          </p:nvSpPr>
          <p:spPr>
            <a:xfrm>
              <a:off x="6710959" y="1951346"/>
              <a:ext cx="65405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동적인 리스트 페이지 </a:t>
              </a:r>
              <a:r>
                <a:rPr lang="en-US" altLang="ko-KR" sz="32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&amp;</a:t>
              </a:r>
              <a:r>
                <a:rPr lang="ko-KR" altLang="en-US" sz="32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-US" altLang="ko-KR" sz="32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4</a:t>
              </a:r>
              <a:r>
                <a:rPr lang="ko-KR" altLang="en-US" sz="32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열 리스트의 구현</a:t>
              </a:r>
              <a:endParaRPr lang="en-US" altLang="ko-KR" sz="32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E4715-E296-6979-1493-CE7ACB98A974}"/>
              </a:ext>
            </a:extLst>
          </p:cNvPr>
          <p:cNvGrpSpPr/>
          <p:nvPr/>
        </p:nvGrpSpPr>
        <p:grpSpPr>
          <a:xfrm>
            <a:off x="2197912" y="3347962"/>
            <a:ext cx="7796174" cy="1227872"/>
            <a:chOff x="6710959" y="1951346"/>
            <a:chExt cx="7796174" cy="122787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7663DB-3C5A-B7AB-2AEA-9A41C0C328DC}"/>
                </a:ext>
              </a:extLst>
            </p:cNvPr>
            <p:cNvSpPr txBox="1"/>
            <p:nvPr/>
          </p:nvSpPr>
          <p:spPr>
            <a:xfrm>
              <a:off x="6745072" y="1978889"/>
              <a:ext cx="776206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장고에서 제공하는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문법을 이용하여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document element</a:t>
              </a:r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동적으로 생성하여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에 집어 넣었고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Grid </a:t>
              </a:r>
              <a:r>
                <a:rPr lang="en-US" altLang="ko-KR" sz="24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CSS</a:t>
              </a:r>
              <a:r>
                <a:rPr lang="ko-KR" altLang="en-US" sz="2400" b="0" i="0" dirty="0" err="1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사용하여 </a:t>
              </a:r>
              <a:r>
                <a:rPr lang="en-US" altLang="ko-KR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nx4 </a:t>
              </a:r>
              <a:r>
                <a:rPr lang="ko-KR" altLang="en-US" sz="2400" b="0" i="0" dirty="0"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형태의 구조를 완성</a:t>
              </a:r>
              <a:endParaRPr lang="en-US" altLang="ko-KR" sz="2400" b="0" i="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2C2F5-6C05-156B-F132-BF634E071542}"/>
                </a:ext>
              </a:extLst>
            </p:cNvPr>
            <p:cNvSpPr txBox="1"/>
            <p:nvPr/>
          </p:nvSpPr>
          <p:spPr>
            <a:xfrm>
              <a:off x="6710959" y="1951346"/>
              <a:ext cx="776206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장고에서 제공하는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문법을 이용하여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document element</a:t>
              </a:r>
              <a:r>
                <a:rPr lang="ko-KR" altLang="en-US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동적으로 생성하여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HTML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에 집어 넣었고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Grid CSS</a:t>
              </a:r>
              <a:r>
                <a:rPr lang="ko-KR" altLang="en-US" sz="2400" b="0" i="0" dirty="0" err="1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를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사용하여 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nx4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형태의 구조를 완성</a:t>
              </a:r>
              <a:endParaRPr lang="en-US" altLang="ko-KR" sz="2400" b="0" i="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565548-1E34-C021-55CF-7CA13FD6D2EC}"/>
              </a:ext>
            </a:extLst>
          </p:cNvPr>
          <p:cNvGrpSpPr/>
          <p:nvPr/>
        </p:nvGrpSpPr>
        <p:grpSpPr>
          <a:xfrm>
            <a:off x="988909" y="560677"/>
            <a:ext cx="2675717" cy="679981"/>
            <a:chOff x="988909" y="560677"/>
            <a:chExt cx="2675717" cy="6799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2E7336-28B8-5F5B-7003-E59BC18B68DD}"/>
                </a:ext>
              </a:extLst>
            </p:cNvPr>
            <p:cNvSpPr txBox="1"/>
            <p:nvPr/>
          </p:nvSpPr>
          <p:spPr>
            <a:xfrm>
              <a:off x="1022556" y="59432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316944-6747-89DB-B50B-A52A8E41EED7}"/>
                </a:ext>
              </a:extLst>
            </p:cNvPr>
            <p:cNvSpPr txBox="1"/>
            <p:nvPr/>
          </p:nvSpPr>
          <p:spPr>
            <a:xfrm>
              <a:off x="988909" y="560677"/>
              <a:ext cx="26420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Steam Sale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12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CC414D9-75F4-D435-A46E-F3932E7D7414}"/>
              </a:ext>
            </a:extLst>
          </p:cNvPr>
          <p:cNvGrpSpPr/>
          <p:nvPr/>
        </p:nvGrpSpPr>
        <p:grpSpPr>
          <a:xfrm>
            <a:off x="4011133" y="2242727"/>
            <a:ext cx="4193480" cy="1084588"/>
            <a:chOff x="4011133" y="2242727"/>
            <a:chExt cx="4193480" cy="10845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CBC9D3-6FD7-28A5-8F20-7DD9B65B7863}"/>
                </a:ext>
              </a:extLst>
            </p:cNvPr>
            <p:cNvSpPr txBox="1"/>
            <p:nvPr/>
          </p:nvSpPr>
          <p:spPr>
            <a:xfrm>
              <a:off x="4034882" y="2927205"/>
              <a:ext cx="4169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D424A3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질문이 있으시면 자유롭게 말씀해주세요</a:t>
              </a:r>
              <a:r>
                <a:rPr lang="en-US" altLang="ko-KR" sz="2000" dirty="0">
                  <a:solidFill>
                    <a:srgbClr val="D424A3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!</a:t>
              </a:r>
              <a:endParaRPr lang="ko-KR" altLang="en-US" sz="2000" dirty="0">
                <a:solidFill>
                  <a:srgbClr val="D424A3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05906AF-B1A6-F78A-C93D-4775C53200FC}"/>
                </a:ext>
              </a:extLst>
            </p:cNvPr>
            <p:cNvGrpSpPr/>
            <p:nvPr/>
          </p:nvGrpSpPr>
          <p:grpSpPr>
            <a:xfrm>
              <a:off x="4011133" y="2242727"/>
              <a:ext cx="4169731" cy="1065189"/>
              <a:chOff x="4011133" y="2242727"/>
              <a:chExt cx="4169731" cy="106518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1B6639-FAA6-0AD4-1B83-D1D9796C5532}"/>
                  </a:ext>
                </a:extLst>
              </p:cNvPr>
              <p:cNvSpPr txBox="1"/>
              <p:nvPr/>
            </p:nvSpPr>
            <p:spPr>
              <a:xfrm>
                <a:off x="4363927" y="2264502"/>
                <a:ext cx="35076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DNF Bit Bit OTF" panose="02000803000000000000" pitchFamily="2" charset="-127"/>
                    <a:ea typeface="DNF Bit Bit OTF" panose="02000803000000000000" pitchFamily="2" charset="-127"/>
                  </a:rPr>
                  <a:t>Question &amp; Answer</a:t>
                </a:r>
                <a:endPara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579FB7C-406D-4A1A-8D51-44A1648AB892}"/>
                  </a:ext>
                </a:extLst>
              </p:cNvPr>
              <p:cNvGrpSpPr/>
              <p:nvPr/>
            </p:nvGrpSpPr>
            <p:grpSpPr>
              <a:xfrm>
                <a:off x="4011133" y="2242727"/>
                <a:ext cx="4169731" cy="1065189"/>
                <a:chOff x="4011135" y="2242727"/>
                <a:chExt cx="4169731" cy="1065189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464218F-C767-40AD-9674-0770E1EC8E81}"/>
                    </a:ext>
                  </a:extLst>
                </p:cNvPr>
                <p:cNvSpPr txBox="1"/>
                <p:nvPr/>
              </p:nvSpPr>
              <p:spPr>
                <a:xfrm>
                  <a:off x="4342154" y="2242727"/>
                  <a:ext cx="35076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gradFill>
                        <a:gsLst>
                          <a:gs pos="0">
                            <a:srgbClr val="CE048A"/>
                          </a:gs>
                          <a:gs pos="100000">
                            <a:srgbClr val="FFC000"/>
                          </a:gs>
                        </a:gsLst>
                        <a:lin ang="5400000" scaled="1"/>
                      </a:gradFill>
                      <a:latin typeface="DNF Bit Bit OTF" panose="02000803000000000000" pitchFamily="2" charset="-127"/>
                      <a:ea typeface="DNF Bit Bit OTF" panose="02000803000000000000" pitchFamily="2" charset="-127"/>
                    </a:rPr>
                    <a:t>Question &amp; Answer</a:t>
                  </a:r>
                  <a:endParaRPr lang="ko-KR" altLang="en-US" sz="2800" dirty="0">
                    <a:gradFill>
                      <a:gsLst>
                        <a:gs pos="0">
                          <a:srgbClr val="CE048A"/>
                        </a:gs>
                        <a:gs pos="100000">
                          <a:srgbClr val="FFC000"/>
                        </a:gs>
                      </a:gsLst>
                      <a:lin ang="5400000" scaled="1"/>
                    </a:gradFill>
                    <a:latin typeface="DNF Bit Bit OTF" panose="02000803000000000000" pitchFamily="2" charset="-127"/>
                    <a:ea typeface="DNF Bit Bit OTF" panose="02000803000000000000" pitchFamily="2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F54AC7F-7B50-4C83-99D8-8A96790B7B93}"/>
                    </a:ext>
                  </a:extLst>
                </p:cNvPr>
                <p:cNvSpPr txBox="1"/>
                <p:nvPr/>
              </p:nvSpPr>
              <p:spPr>
                <a:xfrm>
                  <a:off x="4011135" y="2907806"/>
                  <a:ext cx="41697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solidFill>
                        <a:schemeClr val="bg1"/>
                      </a:solidFill>
                      <a:latin typeface="Maplestory OTF Light" panose="02000300000000000000" pitchFamily="2" charset="-128"/>
                      <a:ea typeface="Maplestory OTF Light" panose="02000300000000000000" pitchFamily="2" charset="-128"/>
                    </a:rPr>
                    <a:t>질문이 있으시면 자유롭게 말씀해주세요</a:t>
                  </a:r>
                  <a:r>
                    <a:rPr lang="en-US" altLang="ko-KR" sz="2000" dirty="0">
                      <a:solidFill>
                        <a:schemeClr val="bg1"/>
                      </a:solidFill>
                      <a:latin typeface="Maplestory OTF Light" panose="02000300000000000000" pitchFamily="2" charset="-128"/>
                      <a:ea typeface="Maplestory OTF Light" panose="02000300000000000000" pitchFamily="2" charset="-128"/>
                    </a:rPr>
                    <a:t>!</a:t>
                  </a:r>
                  <a:endParaRPr lang="ko-KR" altLang="en-US" sz="2000" dirty="0">
                    <a:solidFill>
                      <a:schemeClr val="bg1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</p:grpSp>
        </p:grpSp>
      </p:grpSp>
      <p:pic>
        <p:nvPicPr>
          <p:cNvPr id="42" name="그래픽 41">
            <a:extLst>
              <a:ext uri="{FF2B5EF4-FFF2-40B4-BE49-F238E27FC236}">
                <a16:creationId xmlns:a16="http://schemas.microsoft.com/office/drawing/2014/main" id="{C57CA157-43C6-46B5-BDB3-A96BE7388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6663" y="4828755"/>
            <a:ext cx="424535" cy="490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00AFB8-4197-4016-BB13-F2D9E00FC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3629" y="4858651"/>
            <a:ext cx="843092" cy="4305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F6C5FCF2-A34E-4291-A918-A17AEF1B29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9152" y="4825765"/>
            <a:ext cx="562061" cy="4962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82BABFDD-4429-4163-9B42-924805873A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25985" y="4834734"/>
            <a:ext cx="508247" cy="478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E12BDC0C-5B0F-4760-908F-3DA04CF77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93644" y="4831744"/>
            <a:ext cx="472370" cy="484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0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">
                                      <p:cBhvr>
                                        <p:cTn id="92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120000">
                                      <p:cBhvr>
                                        <p:cTn id="104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-270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16B3EF1-899C-4F97-84D7-C2A065627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897" y="316105"/>
            <a:ext cx="11504204" cy="5831207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182549-A4ED-4A3D-9005-C2D39CC02350}"/>
              </a:ext>
            </a:extLst>
          </p:cNvPr>
          <p:cNvSpPr txBox="1"/>
          <p:nvPr/>
        </p:nvSpPr>
        <p:spPr>
          <a:xfrm>
            <a:off x="4467189" y="4318552"/>
            <a:ext cx="325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rPr>
              <a:t>Do you </a:t>
            </a:r>
            <a:r>
              <a:rPr lang="en-US" altLang="ko-KR" sz="2000" dirty="0" err="1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rPr>
              <a:t>wanna</a:t>
            </a:r>
            <a:r>
              <a:rPr lang="en-US" altLang="ko-KR" sz="20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rPr>
              <a:t> continue?</a:t>
            </a:r>
            <a:endParaRPr lang="ko-KR" altLang="en-US" sz="2000" dirty="0">
              <a:solidFill>
                <a:schemeClr val="bg1"/>
              </a:solidFill>
              <a:latin typeface="DNF Bit Bit OTF" panose="02000803000000000000" pitchFamily="2" charset="-127"/>
              <a:ea typeface="DNF Bit Bit OTF" panose="020008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3827EB-AD79-4D0D-89E4-4046CD602AA6}"/>
              </a:ext>
            </a:extLst>
          </p:cNvPr>
          <p:cNvGrpSpPr/>
          <p:nvPr/>
        </p:nvGrpSpPr>
        <p:grpSpPr>
          <a:xfrm>
            <a:off x="4184907" y="4787172"/>
            <a:ext cx="3822187" cy="526902"/>
            <a:chOff x="4184907" y="4787172"/>
            <a:chExt cx="3822187" cy="52690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CD46BC-FBD4-46AB-92E1-4851713A8FD9}"/>
                </a:ext>
              </a:extLst>
            </p:cNvPr>
            <p:cNvSpPr/>
            <p:nvPr/>
          </p:nvSpPr>
          <p:spPr>
            <a:xfrm>
              <a:off x="4184907" y="4787172"/>
              <a:ext cx="3822187" cy="5269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416D94-93CD-4C52-AD39-F65E12C370B6}"/>
                </a:ext>
              </a:extLst>
            </p:cNvPr>
            <p:cNvSpPr txBox="1"/>
            <p:nvPr/>
          </p:nvSpPr>
          <p:spPr>
            <a:xfrm>
              <a:off x="5018142" y="4833179"/>
              <a:ext cx="612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yes</a:t>
              </a:r>
              <a:endParaRPr lang="ko-KR" altLang="en-US" sz="20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4D62F2-4967-407D-AEFB-A95C2F5C8CDD}"/>
                </a:ext>
              </a:extLst>
            </p:cNvPr>
            <p:cNvSpPr txBox="1"/>
            <p:nvPr/>
          </p:nvSpPr>
          <p:spPr>
            <a:xfrm>
              <a:off x="6679256" y="4850568"/>
              <a:ext cx="4908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no</a:t>
              </a:r>
              <a:endParaRPr lang="ko-KR" altLang="en-US" sz="20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38E735AB-9730-4903-99BD-DF0861DDDDDD}"/>
              </a:ext>
            </a:extLst>
          </p:cNvPr>
          <p:cNvSpPr/>
          <p:nvPr/>
        </p:nvSpPr>
        <p:spPr>
          <a:xfrm rot="5400000">
            <a:off x="4850691" y="4996014"/>
            <a:ext cx="153856" cy="1326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27668227-935E-49CC-9389-CB4FC97C3696}"/>
              </a:ext>
            </a:extLst>
          </p:cNvPr>
          <p:cNvSpPr/>
          <p:nvPr/>
        </p:nvSpPr>
        <p:spPr>
          <a:xfrm rot="5400000">
            <a:off x="6523186" y="4996015"/>
            <a:ext cx="153856" cy="1326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A1BB64-E268-4515-9CAA-D5E297AC7316}"/>
              </a:ext>
            </a:extLst>
          </p:cNvPr>
          <p:cNvSpPr txBox="1"/>
          <p:nvPr/>
        </p:nvSpPr>
        <p:spPr>
          <a:xfrm>
            <a:off x="6681081" y="4850568"/>
            <a:ext cx="490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rPr>
              <a:t>no</a:t>
            </a:r>
            <a:endParaRPr lang="ko-KR" altLang="en-US" sz="2000" dirty="0">
              <a:solidFill>
                <a:srgbClr val="FFFF00"/>
              </a:solidFill>
              <a:latin typeface="DNF Bit Bit OTF" panose="02000803000000000000" pitchFamily="2" charset="-127"/>
              <a:ea typeface="DNF Bit Bit OTF" panose="02000803000000000000" pitchFamily="2" charset="-127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3624B77B-D397-4A34-AE8F-4264A19DD4B2}"/>
              </a:ext>
            </a:extLst>
          </p:cNvPr>
          <p:cNvSpPr/>
          <p:nvPr/>
        </p:nvSpPr>
        <p:spPr>
          <a:xfrm rot="5400000">
            <a:off x="6523185" y="4996017"/>
            <a:ext cx="153856" cy="132635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6" grpId="1" animBg="1"/>
      <p:bldP spid="22" grpId="0" animBg="1"/>
      <p:bldP spid="23" grpId="0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EC9DFD1-3966-48B0-A51D-BDEFDFD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30EEA7-0446-462A-AFC0-0566C5452C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53B6D9C-A5E7-465E-BA2C-CB15EC2CF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9062" y="1408976"/>
            <a:ext cx="4333875" cy="544902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C2A37ED-7CA3-4D48-9DA4-581F3503BC19}"/>
              </a:ext>
            </a:extLst>
          </p:cNvPr>
          <p:cNvSpPr/>
          <p:nvPr/>
        </p:nvSpPr>
        <p:spPr>
          <a:xfrm>
            <a:off x="7774461" y="1619250"/>
            <a:ext cx="139700" cy="1397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D9347B-A082-47C0-A579-0729E9AC140A}"/>
              </a:ext>
            </a:extLst>
          </p:cNvPr>
          <p:cNvSpPr/>
          <p:nvPr/>
        </p:nvSpPr>
        <p:spPr>
          <a:xfrm>
            <a:off x="7774461" y="1619250"/>
            <a:ext cx="139700" cy="1397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76022A-9812-4282-B241-695A1D87C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6219" y="1997074"/>
            <a:ext cx="3274905" cy="22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9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EC9DFD1-3966-48B0-A51D-BDEFDFD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74A3CD-D8BD-42A7-930B-6B1E7FE2075D}"/>
              </a:ext>
            </a:extLst>
          </p:cNvPr>
          <p:cNvGrpSpPr/>
          <p:nvPr/>
        </p:nvGrpSpPr>
        <p:grpSpPr>
          <a:xfrm>
            <a:off x="3929062" y="1408976"/>
            <a:ext cx="4333875" cy="5449024"/>
            <a:chOff x="3929062" y="1408976"/>
            <a:chExt cx="4333875" cy="5449024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553B6D9C-A5E7-465E-BA2C-CB15EC2C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29062" y="1408976"/>
              <a:ext cx="4333875" cy="5449024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C2A37ED-7CA3-4D48-9DA4-581F3503BC19}"/>
                </a:ext>
              </a:extLst>
            </p:cNvPr>
            <p:cNvSpPr/>
            <p:nvPr/>
          </p:nvSpPr>
          <p:spPr>
            <a:xfrm>
              <a:off x="7774461" y="1619250"/>
              <a:ext cx="139700" cy="1397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EE76022A-9812-4282-B241-695A1D87C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6219" y="1997074"/>
              <a:ext cx="3274905" cy="222091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FA7111F-DA39-4E86-90BB-90F07E30F6BD}"/>
              </a:ext>
            </a:extLst>
          </p:cNvPr>
          <p:cNvSpPr txBox="1"/>
          <p:nvPr/>
        </p:nvSpPr>
        <p:spPr>
          <a:xfrm>
            <a:off x="2602939" y="1689100"/>
            <a:ext cx="6986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Thanks for watching this presentation</a:t>
            </a:r>
            <a:endParaRPr lang="ko-KR" altLang="en-US" sz="2800" dirty="0">
              <a:solidFill>
                <a:schemeClr val="bg1"/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065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199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EC9DFD1-3966-48B0-A51D-BDEFDFD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30EEA7-0446-462A-AFC0-0566C5452C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53B6D9C-A5E7-465E-BA2C-CB15EC2CF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9062" y="1408976"/>
            <a:ext cx="4333875" cy="544902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C2A37ED-7CA3-4D48-9DA4-581F3503BC19}"/>
              </a:ext>
            </a:extLst>
          </p:cNvPr>
          <p:cNvSpPr/>
          <p:nvPr/>
        </p:nvSpPr>
        <p:spPr>
          <a:xfrm>
            <a:off x="7774461" y="1619250"/>
            <a:ext cx="139700" cy="1397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D9347B-A082-47C0-A579-0729E9AC140A}"/>
              </a:ext>
            </a:extLst>
          </p:cNvPr>
          <p:cNvSpPr/>
          <p:nvPr/>
        </p:nvSpPr>
        <p:spPr>
          <a:xfrm>
            <a:off x="7774461" y="1619250"/>
            <a:ext cx="139700" cy="1397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01054-CADE-466D-9CE5-996BC32B8DEF}"/>
              </a:ext>
            </a:extLst>
          </p:cNvPr>
          <p:cNvSpPr txBox="1"/>
          <p:nvPr/>
        </p:nvSpPr>
        <p:spPr>
          <a:xfrm>
            <a:off x="5281516" y="2398254"/>
            <a:ext cx="16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rPr>
              <a:t>Select player</a:t>
            </a:r>
            <a:endParaRPr lang="ko-KR" altLang="en-US" dirty="0">
              <a:solidFill>
                <a:schemeClr val="bg1"/>
              </a:solidFill>
              <a:latin typeface="DNF Bit Bit OTF" panose="02000803000000000000" pitchFamily="2" charset="-127"/>
              <a:ea typeface="DNF Bit Bit OTF" panose="020008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F1680-9600-4A2C-AE3F-456865B0305C}"/>
              </a:ext>
            </a:extLst>
          </p:cNvPr>
          <p:cNvSpPr txBox="1"/>
          <p:nvPr/>
        </p:nvSpPr>
        <p:spPr>
          <a:xfrm>
            <a:off x="5882641" y="2882124"/>
            <a:ext cx="426719" cy="775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rPr>
              <a:t>1P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rPr>
              <a:t>2P</a:t>
            </a:r>
            <a:endParaRPr lang="ko-KR" altLang="en-US" sz="1600" dirty="0">
              <a:solidFill>
                <a:schemeClr val="bg1"/>
              </a:solidFill>
              <a:latin typeface="DNF Bit Bit OTF" panose="02000803000000000000" pitchFamily="2" charset="-127"/>
              <a:ea typeface="DNF Bit Bit OTF" panose="02000803000000000000" pitchFamily="2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DF043B5-7C72-4344-8D7C-59B404DA4634}"/>
              </a:ext>
            </a:extLst>
          </p:cNvPr>
          <p:cNvSpPr/>
          <p:nvPr/>
        </p:nvSpPr>
        <p:spPr>
          <a:xfrm rot="5400000">
            <a:off x="5748848" y="3079291"/>
            <a:ext cx="115295" cy="9939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85B24865-2858-42FA-816F-CC3ED7676769}"/>
              </a:ext>
            </a:extLst>
          </p:cNvPr>
          <p:cNvSpPr/>
          <p:nvPr/>
        </p:nvSpPr>
        <p:spPr>
          <a:xfrm rot="5400000">
            <a:off x="5748848" y="3440692"/>
            <a:ext cx="115295" cy="9939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89F8742D-BB05-4186-BD65-4B8FBE925695}"/>
              </a:ext>
            </a:extLst>
          </p:cNvPr>
          <p:cNvSpPr/>
          <p:nvPr/>
        </p:nvSpPr>
        <p:spPr>
          <a:xfrm rot="5400000">
            <a:off x="5748848" y="3079291"/>
            <a:ext cx="115295" cy="99393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0733B6-6FB9-4128-A668-B2FB2B046507}"/>
              </a:ext>
            </a:extLst>
          </p:cNvPr>
          <p:cNvSpPr txBox="1"/>
          <p:nvPr/>
        </p:nvSpPr>
        <p:spPr>
          <a:xfrm>
            <a:off x="5882639" y="2882124"/>
            <a:ext cx="426719" cy="775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FFFF00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rPr>
              <a:t>1P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rPr>
              <a:t>2P</a:t>
            </a:r>
            <a:endParaRPr lang="ko-KR" altLang="en-US" sz="1600" dirty="0">
              <a:solidFill>
                <a:schemeClr val="bg1"/>
              </a:solidFill>
              <a:latin typeface="DNF Bit Bit OTF" panose="02000803000000000000" pitchFamily="2" charset="-127"/>
              <a:ea typeface="DNF Bit Bit OTF" panose="020008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17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 animBg="1"/>
      <p:bldP spid="18" grpId="1" animBg="1"/>
      <p:bldP spid="18" grpId="2" animBg="1"/>
      <p:bldP spid="19" grpId="0" animBg="1"/>
      <p:bldP spid="19" grpId="1" animBg="1"/>
      <p:bldP spid="21" grpId="2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EC9DFD1-3966-48B0-A51D-BDEFDFD5E5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30EEA7-0446-462A-AFC0-0566C5452C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45ACAE-70BB-4516-84CB-DC5167ABCDEB}"/>
              </a:ext>
            </a:extLst>
          </p:cNvPr>
          <p:cNvGrpSpPr/>
          <p:nvPr/>
        </p:nvGrpSpPr>
        <p:grpSpPr>
          <a:xfrm>
            <a:off x="3929062" y="1408976"/>
            <a:ext cx="4333875" cy="5449024"/>
            <a:chOff x="3929062" y="1408976"/>
            <a:chExt cx="4333875" cy="5449024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553B6D9C-A5E7-465E-BA2C-CB15EC2C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29062" y="1408976"/>
              <a:ext cx="4333875" cy="5449024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C2A37ED-7CA3-4D48-9DA4-581F3503BC19}"/>
                </a:ext>
              </a:extLst>
            </p:cNvPr>
            <p:cNvSpPr/>
            <p:nvPr/>
          </p:nvSpPr>
          <p:spPr>
            <a:xfrm>
              <a:off x="7774461" y="1619250"/>
              <a:ext cx="139700" cy="1397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BD9347B-A082-47C0-A579-0729E9AC140A}"/>
                </a:ext>
              </a:extLst>
            </p:cNvPr>
            <p:cNvSpPr/>
            <p:nvPr/>
          </p:nvSpPr>
          <p:spPr>
            <a:xfrm>
              <a:off x="7774461" y="1619250"/>
              <a:ext cx="139700" cy="139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88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47315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0CC0E8E-DC44-4AB4-8E71-AA3972ED3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6663" y="4718109"/>
            <a:ext cx="424535" cy="490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6BD94FB-857A-4D2A-BFC8-2A0E66FCC6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3629" y="4748005"/>
            <a:ext cx="843092" cy="4305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61FD85E-9DD0-4CE1-ACA5-46157362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9152" y="4715119"/>
            <a:ext cx="562061" cy="4962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FA11D49-2036-42AA-A0EE-65047EB068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25985" y="4724088"/>
            <a:ext cx="508247" cy="478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51C01C5-AB55-4DB3-B4A4-A087338378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93644" y="4721098"/>
            <a:ext cx="472370" cy="484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8"/>
            <a:ext cx="12192000" cy="68580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6548B3-13F9-4BA2-800D-8A9A96A4964B}"/>
              </a:ext>
            </a:extLst>
          </p:cNvPr>
          <p:cNvGrpSpPr/>
          <p:nvPr/>
        </p:nvGrpSpPr>
        <p:grpSpPr>
          <a:xfrm>
            <a:off x="2467446" y="1404823"/>
            <a:ext cx="7257117" cy="1754326"/>
            <a:chOff x="2467446" y="1674674"/>
            <a:chExt cx="7257117" cy="1754326"/>
          </a:xfrm>
          <a:scene3d>
            <a:camera prst="perspectiveRelaxedModerately"/>
            <a:lightRig rig="threePt" dir="t"/>
          </a:scene3d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CCC5AC-41F3-487F-99F4-38F971420313}"/>
                </a:ext>
              </a:extLst>
            </p:cNvPr>
            <p:cNvSpPr txBox="1"/>
            <p:nvPr/>
          </p:nvSpPr>
          <p:spPr>
            <a:xfrm>
              <a:off x="2467446" y="1674674"/>
              <a:ext cx="7257116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ln w="76200">
                    <a:solidFill>
                      <a:srgbClr val="8620AC"/>
                    </a:solidFill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DNF Bit Bit OTF" panose="02000803000000000000" pitchFamily="2" charset="-127"/>
                  <a:ea typeface="DNF Bit Bit OTF" panose="02000803000000000000" pitchFamily="2" charset="-127"/>
                </a:rPr>
                <a:t>OSSW Team 8</a:t>
              </a:r>
            </a:p>
            <a:p>
              <a:pPr algn="ctr"/>
              <a:r>
                <a:rPr lang="en-US" altLang="ko-KR" sz="5400" dirty="0">
                  <a:ln w="76200">
                    <a:solidFill>
                      <a:srgbClr val="8620AC"/>
                    </a:solidFill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Project Presentation</a:t>
              </a:r>
              <a:endParaRPr lang="ko-KR" altLang="en-US" sz="7200" dirty="0">
                <a:ln w="76200">
                  <a:solidFill>
                    <a:srgbClr val="8620AC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FD47C5-9F94-4683-9FCE-45C4B8AF110E}"/>
                </a:ext>
              </a:extLst>
            </p:cNvPr>
            <p:cNvSpPr txBox="1"/>
            <p:nvPr/>
          </p:nvSpPr>
          <p:spPr>
            <a:xfrm>
              <a:off x="2467447" y="1674674"/>
              <a:ext cx="7257116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DNF Bit Bit OTF" panose="02000803000000000000" pitchFamily="2" charset="-127"/>
                  <a:ea typeface="DNF Bit Bit OTF" panose="02000803000000000000" pitchFamily="2" charset="-127"/>
                </a:rPr>
                <a:t>OSSW Team 8</a:t>
              </a:r>
            </a:p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Project Presentation</a:t>
              </a:r>
            </a:p>
          </p:txBody>
        </p:sp>
      </p:grpSp>
      <p:pic>
        <p:nvPicPr>
          <p:cNvPr id="3" name="그림 2" descr="어두운, 옥외설치물, 레이저, 밤하늘이(가) 표시된 사진&#10;&#10;자동 생성된 설명">
            <a:extLst>
              <a:ext uri="{FF2B5EF4-FFF2-40B4-BE49-F238E27FC236}">
                <a16:creationId xmlns:a16="http://schemas.microsoft.com/office/drawing/2014/main" id="{050F3F93-3435-473E-AD0E-224C17F887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14511"/>
            <a:ext cx="2103257" cy="210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14" dur="1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" presetClass="exit" presetSubtype="2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2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2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6548B3-13F9-4BA2-800D-8A9A96A4964B}"/>
              </a:ext>
            </a:extLst>
          </p:cNvPr>
          <p:cNvGrpSpPr/>
          <p:nvPr/>
        </p:nvGrpSpPr>
        <p:grpSpPr>
          <a:xfrm>
            <a:off x="4752523" y="964141"/>
            <a:ext cx="2686954" cy="769441"/>
            <a:chOff x="4752523" y="1674674"/>
            <a:chExt cx="2686954" cy="769441"/>
          </a:xfrm>
          <a:scene3d>
            <a:camera prst="perspectiveRelaxedModerately"/>
            <a:lightRig rig="threePt" dir="t"/>
          </a:scene3d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CCC5AC-41F3-487F-99F4-38F971420313}"/>
                </a:ext>
              </a:extLst>
            </p:cNvPr>
            <p:cNvSpPr txBox="1"/>
            <p:nvPr/>
          </p:nvSpPr>
          <p:spPr>
            <a:xfrm>
              <a:off x="4752523" y="1674674"/>
              <a:ext cx="268695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ln w="76200">
                    <a:solidFill>
                      <a:srgbClr val="8620AC"/>
                    </a:solidFill>
                  </a:ln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contents</a:t>
              </a:r>
              <a:endParaRPr lang="ko-KR" altLang="en-US" sz="6000" dirty="0">
                <a:ln w="76200">
                  <a:solidFill>
                    <a:srgbClr val="8620AC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FD47C5-9F94-4683-9FCE-45C4B8AF110E}"/>
                </a:ext>
              </a:extLst>
            </p:cNvPr>
            <p:cNvSpPr txBox="1"/>
            <p:nvPr/>
          </p:nvSpPr>
          <p:spPr>
            <a:xfrm>
              <a:off x="4752523" y="1674674"/>
              <a:ext cx="26869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DNF Bit Bit OTF" panose="02000803000000000000" pitchFamily="2" charset="-127"/>
                  <a:ea typeface="DNF Bit Bit OTF" panose="02000803000000000000" pitchFamily="2" charset="-127"/>
                </a:rPr>
                <a:t>contents</a:t>
              </a:r>
              <a:endParaRPr lang="ko-KR" altLang="en-US" sz="60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A9DC7-9BC4-46D3-9DCB-11BA3A026FB0}"/>
              </a:ext>
            </a:extLst>
          </p:cNvPr>
          <p:cNvGrpSpPr/>
          <p:nvPr/>
        </p:nvGrpSpPr>
        <p:grpSpPr>
          <a:xfrm>
            <a:off x="3046728" y="2159990"/>
            <a:ext cx="6098544" cy="769440"/>
            <a:chOff x="3108956" y="1935477"/>
            <a:chExt cx="6098544" cy="7694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6C525DF-2A9E-4658-B698-6D48066BDCAB}"/>
                </a:ext>
              </a:extLst>
            </p:cNvPr>
            <p:cNvGrpSpPr/>
            <p:nvPr/>
          </p:nvGrpSpPr>
          <p:grpSpPr>
            <a:xfrm>
              <a:off x="3108956" y="1935477"/>
              <a:ext cx="6098544" cy="769440"/>
              <a:chOff x="3108956" y="1935477"/>
              <a:chExt cx="6098544" cy="769440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2578181-4018-444B-8F4A-3EB5B1AF1C66}"/>
                  </a:ext>
                </a:extLst>
              </p:cNvPr>
              <p:cNvGrpSpPr/>
              <p:nvPr/>
            </p:nvGrpSpPr>
            <p:grpSpPr>
              <a:xfrm rot="10800000">
                <a:off x="3108956" y="1935477"/>
                <a:ext cx="6098544" cy="769440"/>
                <a:chOff x="3108956" y="1935478"/>
                <a:chExt cx="5836924" cy="822959"/>
              </a:xfrm>
              <a:scene3d>
                <a:camera prst="perspectiveBelow"/>
                <a:lightRig rig="threePt" dir="t"/>
              </a:scene3d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205DBA02-AA8C-4852-8724-06DAA000F91E}"/>
                    </a:ext>
                  </a:extLst>
                </p:cNvPr>
                <p:cNvSpPr/>
                <p:nvPr/>
              </p:nvSpPr>
              <p:spPr>
                <a:xfrm rot="10800000">
                  <a:off x="3108956" y="1935478"/>
                  <a:ext cx="5836924" cy="822959"/>
                </a:xfrm>
                <a:prstGeom prst="roundRect">
                  <a:avLst/>
                </a:prstGeom>
                <a:gradFill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 scaled="0"/>
                </a:gra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  <p:sp>
              <p:nvSpPr>
                <p:cNvPr id="3" name="사각형: 둥근 모서리 2">
                  <a:extLst>
                    <a:ext uri="{FF2B5EF4-FFF2-40B4-BE49-F238E27FC236}">
                      <a16:creationId xmlns:a16="http://schemas.microsoft.com/office/drawing/2014/main" id="{C81CD165-197C-4EAA-AC2A-190747941715}"/>
                    </a:ext>
                  </a:extLst>
                </p:cNvPr>
                <p:cNvSpPr/>
                <p:nvPr/>
              </p:nvSpPr>
              <p:spPr>
                <a:xfrm>
                  <a:off x="3198493" y="2008203"/>
                  <a:ext cx="5657851" cy="677508"/>
                </a:xfrm>
                <a:prstGeom prst="roundRect">
                  <a:avLst/>
                </a:prstGeom>
                <a:gradFill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 scaled="0"/>
                </a:gra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0E9CA8-CF89-4494-90A3-2EE06A0D07CD}"/>
                  </a:ext>
                </a:extLst>
              </p:cNvPr>
              <p:cNvSpPr txBox="1"/>
              <p:nvPr/>
            </p:nvSpPr>
            <p:spPr>
              <a:xfrm>
                <a:off x="3387717" y="2150488"/>
                <a:ext cx="2052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effectLst/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1. </a:t>
                </a:r>
                <a:r>
                  <a:rPr lang="ko-KR" altLang="en-US" dirty="0">
                    <a:solidFill>
                      <a:schemeClr val="bg1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프로젝트 실행방법</a:t>
                </a:r>
                <a:endParaRPr lang="ko-KR" altLang="en-US" dirty="0">
                  <a:solidFill>
                    <a:schemeClr val="bg1"/>
                  </a:solidFill>
                  <a:effectLst/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</p:txBody>
          </p:sp>
        </p:grpSp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F2219003-B6C9-424D-894E-03F283AB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59757" y="2136678"/>
              <a:ext cx="315933" cy="36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79BB1E-A795-432B-8558-636CABE6C07F}"/>
              </a:ext>
            </a:extLst>
          </p:cNvPr>
          <p:cNvGrpSpPr/>
          <p:nvPr/>
        </p:nvGrpSpPr>
        <p:grpSpPr>
          <a:xfrm>
            <a:off x="3046728" y="4092060"/>
            <a:ext cx="6098544" cy="769440"/>
            <a:chOff x="3108956" y="3628124"/>
            <a:chExt cx="6098544" cy="76944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564C261-AD32-4F4C-8CB4-D91F6AC04205}"/>
                </a:ext>
              </a:extLst>
            </p:cNvPr>
            <p:cNvGrpSpPr/>
            <p:nvPr/>
          </p:nvGrpSpPr>
          <p:grpSpPr>
            <a:xfrm>
              <a:off x="3108956" y="3628124"/>
              <a:ext cx="6098544" cy="769440"/>
              <a:chOff x="3108956" y="1935477"/>
              <a:chExt cx="6098544" cy="76944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1285781-7FC1-4F69-A4B0-D1B83D214309}"/>
                  </a:ext>
                </a:extLst>
              </p:cNvPr>
              <p:cNvGrpSpPr/>
              <p:nvPr/>
            </p:nvGrpSpPr>
            <p:grpSpPr>
              <a:xfrm rot="10800000">
                <a:off x="3108956" y="1935477"/>
                <a:ext cx="6098544" cy="769440"/>
                <a:chOff x="3108956" y="1935478"/>
                <a:chExt cx="5836924" cy="822959"/>
              </a:xfrm>
              <a:scene3d>
                <a:camera prst="perspectiveBelow"/>
                <a:lightRig rig="threePt" dir="t"/>
              </a:scene3d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DC262093-656C-465A-B067-C23C49A32963}"/>
                    </a:ext>
                  </a:extLst>
                </p:cNvPr>
                <p:cNvSpPr/>
                <p:nvPr/>
              </p:nvSpPr>
              <p:spPr>
                <a:xfrm rot="10800000">
                  <a:off x="3108956" y="1935478"/>
                  <a:ext cx="5836924" cy="822959"/>
                </a:xfrm>
                <a:prstGeom prst="roundRect">
                  <a:avLst/>
                </a:prstGeom>
                <a:gradFill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 scaled="0"/>
                </a:gra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F55FEACB-1C08-4871-8787-49251099C57D}"/>
                    </a:ext>
                  </a:extLst>
                </p:cNvPr>
                <p:cNvSpPr/>
                <p:nvPr/>
              </p:nvSpPr>
              <p:spPr>
                <a:xfrm>
                  <a:off x="3198493" y="2008203"/>
                  <a:ext cx="5657851" cy="677508"/>
                </a:xfrm>
                <a:prstGeom prst="roundRect">
                  <a:avLst/>
                </a:prstGeom>
                <a:gradFill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 scaled="0"/>
                </a:gra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974E2D-701E-45FF-A9DA-B321D1CC1B0A}"/>
                  </a:ext>
                </a:extLst>
              </p:cNvPr>
              <p:cNvSpPr txBox="1"/>
              <p:nvPr/>
            </p:nvSpPr>
            <p:spPr>
              <a:xfrm>
                <a:off x="3387717" y="2150488"/>
                <a:ext cx="29863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effectLst/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3. </a:t>
                </a:r>
                <a:r>
                  <a:rPr lang="en-US" altLang="ko-KR" dirty="0">
                    <a:solidFill>
                      <a:schemeClr val="bg1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Project 2 – Steam Sale</a:t>
                </a:r>
                <a:endParaRPr lang="ko-KR" altLang="en-US" dirty="0">
                  <a:solidFill>
                    <a:schemeClr val="bg1"/>
                  </a:solidFill>
                  <a:effectLst/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</p:txBody>
          </p:sp>
        </p:grp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AED19288-FD16-4DD2-83EE-95BC2BB13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96690" y="3828177"/>
              <a:ext cx="418278" cy="36933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704D21-EA9E-420A-B720-EC12CFF37CB9}"/>
              </a:ext>
            </a:extLst>
          </p:cNvPr>
          <p:cNvGrpSpPr/>
          <p:nvPr/>
        </p:nvGrpSpPr>
        <p:grpSpPr>
          <a:xfrm>
            <a:off x="3046728" y="3126025"/>
            <a:ext cx="6098544" cy="769440"/>
            <a:chOff x="3108956" y="2764524"/>
            <a:chExt cx="6098544" cy="76944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45DF30B-94FD-4B01-8F18-701E249EC392}"/>
                </a:ext>
              </a:extLst>
            </p:cNvPr>
            <p:cNvGrpSpPr/>
            <p:nvPr/>
          </p:nvGrpSpPr>
          <p:grpSpPr>
            <a:xfrm>
              <a:off x="3108956" y="2764524"/>
              <a:ext cx="6098544" cy="769440"/>
              <a:chOff x="3108956" y="1935477"/>
              <a:chExt cx="6098544" cy="769440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3E984FE-F418-4FCA-8AD6-E8D5E915C081}"/>
                  </a:ext>
                </a:extLst>
              </p:cNvPr>
              <p:cNvGrpSpPr/>
              <p:nvPr/>
            </p:nvGrpSpPr>
            <p:grpSpPr>
              <a:xfrm rot="10800000">
                <a:off x="3108956" y="1935477"/>
                <a:ext cx="6098544" cy="769440"/>
                <a:chOff x="3108956" y="1935478"/>
                <a:chExt cx="5836924" cy="822959"/>
              </a:xfrm>
              <a:scene3d>
                <a:camera prst="perspectiveBelow"/>
                <a:lightRig rig="threePt" dir="t"/>
              </a:scene3d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FA2F6F85-7992-4E44-9DDA-A963580F6F74}"/>
                    </a:ext>
                  </a:extLst>
                </p:cNvPr>
                <p:cNvSpPr/>
                <p:nvPr/>
              </p:nvSpPr>
              <p:spPr>
                <a:xfrm rot="10800000">
                  <a:off x="3108956" y="1935478"/>
                  <a:ext cx="5836924" cy="822959"/>
                </a:xfrm>
                <a:prstGeom prst="roundRect">
                  <a:avLst/>
                </a:prstGeom>
                <a:gradFill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 scaled="0"/>
                </a:gra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50E5B817-BD65-4893-8F82-D4985F61BA93}"/>
                    </a:ext>
                  </a:extLst>
                </p:cNvPr>
                <p:cNvSpPr/>
                <p:nvPr/>
              </p:nvSpPr>
              <p:spPr>
                <a:xfrm>
                  <a:off x="3198493" y="2008203"/>
                  <a:ext cx="5657851" cy="677508"/>
                </a:xfrm>
                <a:prstGeom prst="roundRect">
                  <a:avLst/>
                </a:prstGeom>
                <a:gradFill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 scaled="0"/>
                </a:gra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96D52B-DF2C-40C9-B41F-04F64C4C6E1F}"/>
                  </a:ext>
                </a:extLst>
              </p:cNvPr>
              <p:cNvSpPr txBox="1"/>
              <p:nvPr/>
            </p:nvSpPr>
            <p:spPr>
              <a:xfrm>
                <a:off x="3387717" y="2150488"/>
                <a:ext cx="4134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effectLst/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2. </a:t>
                </a:r>
                <a:r>
                  <a:rPr lang="en-US" altLang="ko-KR" dirty="0">
                    <a:solidFill>
                      <a:schemeClr val="bg1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Project 1 – Retranslation Service</a:t>
                </a:r>
                <a:endParaRPr lang="ko-KR" altLang="en-US" dirty="0">
                  <a:solidFill>
                    <a:schemeClr val="bg1"/>
                  </a:solidFill>
                  <a:effectLst/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</p:txBody>
          </p:sp>
        </p:grpSp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04EA23C5-02C9-4E60-8164-E607CE7A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3427" y="2963962"/>
              <a:ext cx="351532" cy="36043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671AE5-CE22-4C6A-80C6-B97140CDA62A}"/>
              </a:ext>
            </a:extLst>
          </p:cNvPr>
          <p:cNvGrpSpPr/>
          <p:nvPr/>
        </p:nvGrpSpPr>
        <p:grpSpPr>
          <a:xfrm>
            <a:off x="3046728" y="5058096"/>
            <a:ext cx="6098544" cy="769440"/>
            <a:chOff x="3108956" y="4546128"/>
            <a:chExt cx="6098544" cy="76944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347C71E-B604-4885-A50C-C1B0DF7B42B3}"/>
                </a:ext>
              </a:extLst>
            </p:cNvPr>
            <p:cNvGrpSpPr/>
            <p:nvPr/>
          </p:nvGrpSpPr>
          <p:grpSpPr>
            <a:xfrm>
              <a:off x="3108956" y="4546128"/>
              <a:ext cx="6098544" cy="769440"/>
              <a:chOff x="3108956" y="1935477"/>
              <a:chExt cx="6098544" cy="76944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79657E9-1D2B-4174-8003-7568E2FAA268}"/>
                  </a:ext>
                </a:extLst>
              </p:cNvPr>
              <p:cNvGrpSpPr/>
              <p:nvPr/>
            </p:nvGrpSpPr>
            <p:grpSpPr>
              <a:xfrm rot="10800000">
                <a:off x="3108956" y="1935477"/>
                <a:ext cx="6098544" cy="769440"/>
                <a:chOff x="3108956" y="1935478"/>
                <a:chExt cx="5836924" cy="822959"/>
              </a:xfrm>
              <a:scene3d>
                <a:camera prst="perspectiveBelow"/>
                <a:lightRig rig="threePt" dir="t"/>
              </a:scene3d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13004015-812E-445E-9430-97BDDAA350E7}"/>
                    </a:ext>
                  </a:extLst>
                </p:cNvPr>
                <p:cNvSpPr/>
                <p:nvPr/>
              </p:nvSpPr>
              <p:spPr>
                <a:xfrm rot="10800000">
                  <a:off x="3108956" y="1935478"/>
                  <a:ext cx="5836924" cy="822959"/>
                </a:xfrm>
                <a:prstGeom prst="roundRect">
                  <a:avLst/>
                </a:prstGeom>
                <a:gradFill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 scaled="0"/>
                </a:gra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7049C559-B445-49AE-8EB4-75220E1F843B}"/>
                    </a:ext>
                  </a:extLst>
                </p:cNvPr>
                <p:cNvSpPr/>
                <p:nvPr/>
              </p:nvSpPr>
              <p:spPr>
                <a:xfrm>
                  <a:off x="3198493" y="2008203"/>
                  <a:ext cx="5657851" cy="677508"/>
                </a:xfrm>
                <a:prstGeom prst="roundRect">
                  <a:avLst/>
                </a:prstGeom>
                <a:gradFill>
                  <a:gsLst>
                    <a:gs pos="0">
                      <a:srgbClr val="5D0865"/>
                    </a:gs>
                    <a:gs pos="100000">
                      <a:srgbClr val="26084C"/>
                    </a:gs>
                  </a:gsLst>
                  <a:lin ang="0" scaled="0"/>
                </a:gradFill>
                <a:ln w="158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aplestory OTF Light" panose="02000300000000000000" pitchFamily="2" charset="-128"/>
                    <a:ea typeface="Maplestory OTF Light" panose="02000300000000000000" pitchFamily="2" charset="-128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366C96-BEC2-47AE-A5E1-0D99467406D5}"/>
                  </a:ext>
                </a:extLst>
              </p:cNvPr>
              <p:cNvSpPr txBox="1"/>
              <p:nvPr/>
            </p:nvSpPr>
            <p:spPr>
              <a:xfrm>
                <a:off x="3387717" y="2150488"/>
                <a:ext cx="2321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FF00"/>
                    </a:solidFill>
                    <a:effectLst/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Question &amp; Answer</a:t>
                </a:r>
                <a:endParaRPr lang="ko-KR" altLang="en-US" dirty="0">
                  <a:solidFill>
                    <a:srgbClr val="FFFF00"/>
                  </a:solidFill>
                  <a:effectLst/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</p:txBody>
          </p:sp>
        </p:grpSp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3BC4420-77A4-4C9C-9288-57F3B91D1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93379" y="4752857"/>
              <a:ext cx="378231" cy="35598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3104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7653D0-4611-4841-909F-975DC2E406B0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38CA9-8FE9-433E-B951-53378EA81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02E9">
                  <a:alpha val="56000"/>
                  <a:lumMod val="51000"/>
                </a:srgbClr>
              </a:gs>
              <a:gs pos="100000">
                <a:srgbClr val="CE048A">
                  <a:lumMod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5A2BA8-1671-4971-AF46-1AC481886ADF}"/>
              </a:ext>
            </a:extLst>
          </p:cNvPr>
          <p:cNvCxnSpPr>
            <a:cxnSpLocks/>
          </p:cNvCxnSpPr>
          <p:nvPr/>
        </p:nvCxnSpPr>
        <p:spPr>
          <a:xfrm>
            <a:off x="12574588" y="147637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1692C9-FE8D-48DE-B9D1-EDA095D2163D}"/>
              </a:ext>
            </a:extLst>
          </p:cNvPr>
          <p:cNvCxnSpPr>
            <a:cxnSpLocks/>
          </p:cNvCxnSpPr>
          <p:nvPr/>
        </p:nvCxnSpPr>
        <p:spPr>
          <a:xfrm>
            <a:off x="12574588" y="11334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B15787-64D3-42E2-BEFF-9C90BE9D186E}"/>
              </a:ext>
            </a:extLst>
          </p:cNvPr>
          <p:cNvCxnSpPr>
            <a:cxnSpLocks/>
          </p:cNvCxnSpPr>
          <p:nvPr/>
        </p:nvCxnSpPr>
        <p:spPr>
          <a:xfrm>
            <a:off x="12574588" y="21113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D9624F-F29E-43F2-ACC8-2423AB9841DF}"/>
              </a:ext>
            </a:extLst>
          </p:cNvPr>
          <p:cNvCxnSpPr>
            <a:cxnSpLocks/>
          </p:cNvCxnSpPr>
          <p:nvPr/>
        </p:nvCxnSpPr>
        <p:spPr>
          <a:xfrm>
            <a:off x="12574588" y="247967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CF971-EEF6-4B7C-AE81-E30D0EB30B35}"/>
              </a:ext>
            </a:extLst>
          </p:cNvPr>
          <p:cNvCxnSpPr>
            <a:cxnSpLocks/>
          </p:cNvCxnSpPr>
          <p:nvPr/>
        </p:nvCxnSpPr>
        <p:spPr>
          <a:xfrm>
            <a:off x="12574588" y="3429000"/>
            <a:ext cx="12303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08819-0020-44A0-ACB9-1B4723B09037}"/>
              </a:ext>
            </a:extLst>
          </p:cNvPr>
          <p:cNvCxnSpPr>
            <a:cxnSpLocks/>
          </p:cNvCxnSpPr>
          <p:nvPr/>
        </p:nvCxnSpPr>
        <p:spPr>
          <a:xfrm>
            <a:off x="12695238" y="3704285"/>
            <a:ext cx="16494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737625-613C-4EC9-8EC6-013738D1970C}"/>
              </a:ext>
            </a:extLst>
          </p:cNvPr>
          <p:cNvCxnSpPr>
            <a:cxnSpLocks/>
          </p:cNvCxnSpPr>
          <p:nvPr/>
        </p:nvCxnSpPr>
        <p:spPr>
          <a:xfrm>
            <a:off x="12574588" y="4555185"/>
            <a:ext cx="11287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E84D5FD-FF7E-4FF1-8805-4B491F9AE440}"/>
              </a:ext>
            </a:extLst>
          </p:cNvPr>
          <p:cNvCxnSpPr>
            <a:cxnSpLocks/>
          </p:cNvCxnSpPr>
          <p:nvPr/>
        </p:nvCxnSpPr>
        <p:spPr>
          <a:xfrm>
            <a:off x="12853988" y="5202885"/>
            <a:ext cx="149066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FC4A40-C960-46D4-9809-53DF3E183B5C}"/>
              </a:ext>
            </a:extLst>
          </p:cNvPr>
          <p:cNvCxnSpPr>
            <a:cxnSpLocks/>
          </p:cNvCxnSpPr>
          <p:nvPr/>
        </p:nvCxnSpPr>
        <p:spPr>
          <a:xfrm>
            <a:off x="12574588" y="5761685"/>
            <a:ext cx="1331912" cy="0"/>
          </a:xfrm>
          <a:prstGeom prst="line">
            <a:avLst/>
          </a:prstGeom>
          <a:ln w="19050">
            <a:solidFill>
              <a:srgbClr val="CE0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40DB11-A88C-4235-BEB0-5817AB15D85B}"/>
              </a:ext>
            </a:extLst>
          </p:cNvPr>
          <p:cNvCxnSpPr>
            <a:cxnSpLocks/>
          </p:cNvCxnSpPr>
          <p:nvPr/>
        </p:nvCxnSpPr>
        <p:spPr>
          <a:xfrm>
            <a:off x="12574588" y="7905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FDEBB2-4F94-4929-841D-401AE7E7F026}"/>
              </a:ext>
            </a:extLst>
          </p:cNvPr>
          <p:cNvCxnSpPr>
            <a:cxnSpLocks/>
          </p:cNvCxnSpPr>
          <p:nvPr/>
        </p:nvCxnSpPr>
        <p:spPr>
          <a:xfrm>
            <a:off x="12574588" y="1743075"/>
            <a:ext cx="149066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3E73AF-E66E-459A-97B9-FCE214163F18}"/>
              </a:ext>
            </a:extLst>
          </p:cNvPr>
          <p:cNvCxnSpPr>
            <a:cxnSpLocks/>
          </p:cNvCxnSpPr>
          <p:nvPr/>
        </p:nvCxnSpPr>
        <p:spPr>
          <a:xfrm>
            <a:off x="12574588" y="2784475"/>
            <a:ext cx="1585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E6B9F5-FB08-43E9-A9A8-FCA0720333D6}"/>
              </a:ext>
            </a:extLst>
          </p:cNvPr>
          <p:cNvCxnSpPr>
            <a:cxnSpLocks/>
          </p:cNvCxnSpPr>
          <p:nvPr/>
        </p:nvCxnSpPr>
        <p:spPr>
          <a:xfrm>
            <a:off x="12574588" y="4156075"/>
            <a:ext cx="10398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DE67F77-8928-45BE-8CD3-1CAEE0256A91}"/>
              </a:ext>
            </a:extLst>
          </p:cNvPr>
          <p:cNvCxnSpPr>
            <a:cxnSpLocks/>
          </p:cNvCxnSpPr>
          <p:nvPr/>
        </p:nvCxnSpPr>
        <p:spPr>
          <a:xfrm>
            <a:off x="12707938" y="4892675"/>
            <a:ext cx="16367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BCD395-8CC1-410B-9C42-C8FCFB1D1752}"/>
              </a:ext>
            </a:extLst>
          </p:cNvPr>
          <p:cNvCxnSpPr>
            <a:cxnSpLocks/>
          </p:cNvCxnSpPr>
          <p:nvPr/>
        </p:nvCxnSpPr>
        <p:spPr>
          <a:xfrm>
            <a:off x="12574588" y="5984875"/>
            <a:ext cx="1331912" cy="0"/>
          </a:xfrm>
          <a:prstGeom prst="line">
            <a:avLst/>
          </a:prstGeom>
          <a:ln w="19050">
            <a:solidFill>
              <a:srgbClr val="862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BB50E982-DF6C-45FE-9054-ABA8DA099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8599" y="2383826"/>
            <a:ext cx="488631" cy="564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D83DA5C-434F-41E2-BE2C-A9F045EBC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7724" y="3198171"/>
            <a:ext cx="970381" cy="495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90645F3-706D-4172-AFDE-FCE84CBF7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29454" y="4751159"/>
            <a:ext cx="646920" cy="571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3632440-0AF8-480C-8F37-A0DFBE3099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81070" y="3943695"/>
            <a:ext cx="543688" cy="5574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1B963F4-43EB-4497-9D9B-C5B913C088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60424" y="1583245"/>
            <a:ext cx="584981" cy="5505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A39CA51-673E-4234-A8E1-8B4B11346F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27756" y="3024186"/>
            <a:ext cx="112395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863CAF-517B-4B80-B3FC-272DC9CBC961}"/>
              </a:ext>
            </a:extLst>
          </p:cNvPr>
          <p:cNvGrpSpPr/>
          <p:nvPr/>
        </p:nvGrpSpPr>
        <p:grpSpPr>
          <a:xfrm>
            <a:off x="4259398" y="-2"/>
            <a:ext cx="3673204" cy="5662612"/>
            <a:chOff x="4259398" y="-23811"/>
            <a:chExt cx="3673204" cy="566261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AE05BA4-B498-4FBB-AE80-A22D7B36AF38}"/>
                </a:ext>
              </a:extLst>
            </p:cNvPr>
            <p:cNvGrpSpPr/>
            <p:nvPr/>
          </p:nvGrpSpPr>
          <p:grpSpPr>
            <a:xfrm>
              <a:off x="4259398" y="-23811"/>
              <a:ext cx="3673204" cy="5662612"/>
              <a:chOff x="4070072" y="93661"/>
              <a:chExt cx="3673204" cy="40624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CC6EF5-4145-4AED-B6E0-223781462E92}"/>
                  </a:ext>
                </a:extLst>
              </p:cNvPr>
              <p:cNvSpPr/>
              <p:nvPr/>
            </p:nvSpPr>
            <p:spPr>
              <a:xfrm rot="10800000">
                <a:off x="4070072" y="93663"/>
                <a:ext cx="3673204" cy="4062412"/>
              </a:xfrm>
              <a:prstGeom prst="rect">
                <a:avLst/>
              </a:prstGeom>
              <a:gradFill>
                <a:gsLst>
                  <a:gs pos="0">
                    <a:srgbClr val="CE048A"/>
                  </a:gs>
                  <a:gs pos="100000">
                    <a:srgbClr val="FFC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6198561-EBDB-4759-A286-7F25A23D21D8}"/>
                  </a:ext>
                </a:extLst>
              </p:cNvPr>
              <p:cNvSpPr/>
              <p:nvPr/>
            </p:nvSpPr>
            <p:spPr>
              <a:xfrm>
                <a:off x="4159232" y="93661"/>
                <a:ext cx="3502946" cy="4004531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506E78-F0DD-487F-B0AF-8EE24E6A1FB7}"/>
                </a:ext>
              </a:extLst>
            </p:cNvPr>
            <p:cNvSpPr/>
            <p:nvPr/>
          </p:nvSpPr>
          <p:spPr>
            <a:xfrm rot="5400000">
              <a:off x="6073138" y="4975905"/>
              <a:ext cx="45719" cy="692942"/>
            </a:xfrm>
            <a:prstGeom prst="roundRect">
              <a:avLst/>
            </a:prstGeom>
            <a:solidFill>
              <a:srgbClr val="D8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8A946F5-7876-700A-F873-589126399D45}"/>
              </a:ext>
            </a:extLst>
          </p:cNvPr>
          <p:cNvGrpSpPr/>
          <p:nvPr/>
        </p:nvGrpSpPr>
        <p:grpSpPr>
          <a:xfrm>
            <a:off x="4904813" y="2616801"/>
            <a:ext cx="2406125" cy="1121965"/>
            <a:chOff x="4904813" y="2616801"/>
            <a:chExt cx="2406125" cy="11219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1B48CB-1A93-706E-5FB8-154DF8FD3053}"/>
                </a:ext>
              </a:extLst>
            </p:cNvPr>
            <p:cNvSpPr txBox="1"/>
            <p:nvPr/>
          </p:nvSpPr>
          <p:spPr>
            <a:xfrm>
              <a:off x="4928555" y="3277101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D424A3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프로젝트 실행방법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F84FC6E-8C7A-36A9-66C1-8831D24013FE}"/>
                </a:ext>
              </a:extLst>
            </p:cNvPr>
            <p:cNvGrpSpPr/>
            <p:nvPr/>
          </p:nvGrpSpPr>
          <p:grpSpPr>
            <a:xfrm>
              <a:off x="4904813" y="2616801"/>
              <a:ext cx="2382383" cy="1101184"/>
              <a:chOff x="4904813" y="2616801"/>
              <a:chExt cx="2382383" cy="110118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712D52-E509-BA5C-2266-CAEC887A4451}"/>
                  </a:ext>
                </a:extLst>
              </p:cNvPr>
              <p:cNvSpPr txBox="1"/>
              <p:nvPr/>
            </p:nvSpPr>
            <p:spPr>
              <a:xfrm>
                <a:off x="5476590" y="2640550"/>
                <a:ext cx="1286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DNF Bit Bit OTF" panose="02000803000000000000" pitchFamily="2" charset="-127"/>
                    <a:ea typeface="DNF Bit Bit OTF" panose="02000803000000000000" pitchFamily="2" charset="-127"/>
                  </a:rPr>
                  <a:t>stage.1</a:t>
                </a:r>
                <a:endParaRPr lang="ko-KR" altLang="en-US" sz="24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EE0C2A2-9CBB-4557-9C81-5F676AFB6EBE}"/>
                  </a:ext>
                </a:extLst>
              </p:cNvPr>
              <p:cNvGrpSpPr/>
              <p:nvPr/>
            </p:nvGrpSpPr>
            <p:grpSpPr>
              <a:xfrm>
                <a:off x="4904813" y="2616801"/>
                <a:ext cx="2382383" cy="1101184"/>
                <a:chOff x="4904813" y="2467446"/>
                <a:chExt cx="2382383" cy="1101184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39D3A57-D631-4ADF-804E-C87A176331CD}"/>
                    </a:ext>
                  </a:extLst>
                </p:cNvPr>
                <p:cNvSpPr txBox="1"/>
                <p:nvPr/>
              </p:nvSpPr>
              <p:spPr>
                <a:xfrm>
                  <a:off x="5452842" y="2467446"/>
                  <a:ext cx="12863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gradFill>
                        <a:gsLst>
                          <a:gs pos="0">
                            <a:srgbClr val="CE048A"/>
                          </a:gs>
                          <a:gs pos="100000">
                            <a:srgbClr val="FFC000"/>
                          </a:gs>
                        </a:gsLst>
                        <a:lin ang="5400000" scaled="1"/>
                      </a:gradFill>
                      <a:latin typeface="DNF Bit Bit OTF" panose="02000803000000000000" pitchFamily="2" charset="-127"/>
                      <a:ea typeface="DNF Bit Bit OTF" panose="02000803000000000000" pitchFamily="2" charset="-127"/>
                    </a:rPr>
                    <a:t>stage.1</a:t>
                  </a:r>
                  <a:endParaRPr lang="ko-KR" altLang="en-US" sz="2400" dirty="0">
                    <a:gradFill>
                      <a:gsLst>
                        <a:gs pos="0">
                          <a:srgbClr val="CE048A"/>
                        </a:gs>
                        <a:gs pos="100000">
                          <a:srgbClr val="FFC000"/>
                        </a:gs>
                      </a:gsLst>
                      <a:lin ang="5400000" scaled="1"/>
                    </a:gradFill>
                    <a:latin typeface="DNF Bit Bit OTF" panose="02000803000000000000" pitchFamily="2" charset="-127"/>
                    <a:ea typeface="DNF Bit Bit OTF" panose="02000803000000000000" pitchFamily="2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F6FCE54-F27A-435F-BF17-BDF7B1BF2E45}"/>
                    </a:ext>
                  </a:extLst>
                </p:cNvPr>
                <p:cNvSpPr txBox="1"/>
                <p:nvPr/>
              </p:nvSpPr>
              <p:spPr>
                <a:xfrm>
                  <a:off x="4904813" y="3106965"/>
                  <a:ext cx="238238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1"/>
                      </a:solidFill>
                      <a:latin typeface="Maplestory OTF Light" panose="02000300000000000000" pitchFamily="2" charset="-128"/>
                      <a:ea typeface="Maplestory OTF Light" panose="02000300000000000000" pitchFamily="2" charset="-128"/>
                    </a:rPr>
                    <a:t>프로젝트 실행방법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85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2.22222E-6 L -4.16667E-7 -0.04143 L -4.16667E-7 -2.22222E-6 Z " pathEditMode="relative" rAng="0" ptsTypes="AAA">
                                      <p:cBhvr>
                                        <p:cTn id="10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1.21433 2.22222E-6 " pathEditMode="relative" rAng="0" ptsTypes="AA">
                                      <p:cBhvr>
                                        <p:cTn id="12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0 L -1.21432 0 " pathEditMode="relative" rAng="0" ptsTypes="AA">
                                      <p:cBhvr>
                                        <p:cTn id="20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1.21432 3.7037E-6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7037E-7 L -1.21432 -3.7037E-7 " pathEditMode="relative" rAng="0" ptsTypes="AA"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-4.81481E-6 L -1.21432 -4.81481E-6 " pathEditMode="relative" rAng="0" ptsTypes="AA">
                                      <p:cBhvr>
                                        <p:cTn id="26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3.7037E-6 L -1.21433 3.7037E-6 " pathEditMode="relative" rAng="0" ptsTypes="AA">
                                      <p:cBhvr>
                                        <p:cTn id="28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22222E-6 L -1.21433 2.22222E-6 " pathEditMode="relative" rAng="0" ptsTypes="AA">
                                      <p:cBhvr>
                                        <p:cTn id="32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48148E-6 L -1.21432 1.48148E-6 " pathEditMode="relative" rAng="0" ptsTypes="AA">
                                      <p:cBhvr>
                                        <p:cTn id="34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48148E-6 L -1.21432 1.48148E-6 " pathEditMode="relative" rAng="0" ptsTypes="AA">
                                      <p:cBhvr>
                                        <p:cTn id="36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4.07407E-6 L -1.21433 4.07407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4.81481E-6 L -1.21433 4.81481E-6 " pathEditMode="relative" rAng="0" ptsTypes="AA">
                                      <p:cBhvr>
                                        <p:cTn id="40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1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7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8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BFB68BF-BD76-485B-A8BF-BCC83F023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C2716D-89AF-4BBB-8F24-CE87A1E7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75" y="513397"/>
            <a:ext cx="11116649" cy="5831206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1569D2-0ED9-4747-8813-79591B17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F948B386-733E-4E76-8C3C-DB060B8E3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1851" y="4704811"/>
            <a:ext cx="2219325" cy="153352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ABB779-0D1B-D176-DF9E-63C9EAFCE21B}"/>
              </a:ext>
            </a:extLst>
          </p:cNvPr>
          <p:cNvGrpSpPr/>
          <p:nvPr/>
        </p:nvGrpSpPr>
        <p:grpSpPr>
          <a:xfrm>
            <a:off x="988909" y="560677"/>
            <a:ext cx="3099280" cy="681955"/>
            <a:chOff x="988909" y="560677"/>
            <a:chExt cx="3099280" cy="68195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4D2946-3CD8-E7B0-151B-5731824937A5}"/>
                </a:ext>
              </a:extLst>
            </p:cNvPr>
            <p:cNvSpPr txBox="1"/>
            <p:nvPr/>
          </p:nvSpPr>
          <p:spPr>
            <a:xfrm>
              <a:off x="1024530" y="596301"/>
              <a:ext cx="30636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 전 요구사항</a:t>
              </a:r>
              <a:endParaRPr lang="ko-KR" altLang="en-US" sz="3600" dirty="0"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A3EFD-16EC-41E3-B6B1-6593AC3BAD84}"/>
                </a:ext>
              </a:extLst>
            </p:cNvPr>
            <p:cNvSpPr txBox="1"/>
            <p:nvPr/>
          </p:nvSpPr>
          <p:spPr>
            <a:xfrm>
              <a:off x="988909" y="560677"/>
              <a:ext cx="29706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실행 전 요구사항</a:t>
              </a:r>
              <a:endParaRPr lang="ko-KR" altLang="en-US" sz="3600" dirty="0">
                <a:solidFill>
                  <a:schemeClr val="bg1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CDA1DA-A366-4F02-8EBC-39A856299F18}"/>
              </a:ext>
            </a:extLst>
          </p:cNvPr>
          <p:cNvCxnSpPr>
            <a:cxnSpLocks/>
          </p:cNvCxnSpPr>
          <p:nvPr/>
        </p:nvCxnSpPr>
        <p:spPr>
          <a:xfrm>
            <a:off x="988910" y="1207008"/>
            <a:ext cx="102141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DE03C-5EF8-4B98-9BDD-5B0E133831A9}"/>
              </a:ext>
            </a:extLst>
          </p:cNvPr>
          <p:cNvGrpSpPr/>
          <p:nvPr/>
        </p:nvGrpSpPr>
        <p:grpSpPr>
          <a:xfrm>
            <a:off x="8939058" y="782106"/>
            <a:ext cx="2264032" cy="336408"/>
            <a:chOff x="4115424" y="3968891"/>
            <a:chExt cx="3844301" cy="571217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961A3805-5CB2-4DD8-B70B-A999A34E5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52830" y="3972332"/>
              <a:ext cx="488631" cy="5643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5B47463D-6A53-4D13-8372-15413798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3886" y="4006742"/>
              <a:ext cx="970381" cy="4955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241426DB-1B0E-4E00-98B5-B138C903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6692" y="3968891"/>
              <a:ext cx="646920" cy="5712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A9839C47-8BAD-4CAA-ACCA-4D66283F7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15424" y="3979214"/>
              <a:ext cx="584981" cy="55057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543892B3-F347-41F3-8270-E947DA91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16037" y="3975773"/>
              <a:ext cx="543688" cy="55745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5852661-B357-82CF-E342-EEFAA2DB43EA}"/>
              </a:ext>
            </a:extLst>
          </p:cNvPr>
          <p:cNvGrpSpPr/>
          <p:nvPr/>
        </p:nvGrpSpPr>
        <p:grpSpPr>
          <a:xfrm>
            <a:off x="837187" y="2056834"/>
            <a:ext cx="10553244" cy="556819"/>
            <a:chOff x="837187" y="2056834"/>
            <a:chExt cx="10553244" cy="55681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69F06D-6F39-5DFA-20C7-33323AD72CCB}"/>
                </a:ext>
              </a:extLst>
            </p:cNvPr>
            <p:cNvSpPr txBox="1"/>
            <p:nvPr/>
          </p:nvSpPr>
          <p:spPr>
            <a:xfrm>
              <a:off x="872808" y="2090433"/>
              <a:ext cx="10517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사용중인 외부 라이브러리 </a:t>
              </a:r>
              <a:r>
                <a:rPr lang="en-US" altLang="ko-KR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" altLang="ko-Kore-KR" sz="2800" b="0" i="0" u="none" strike="noStrike" dirty="0">
                  <a:solidFill>
                    <a:sysClr val="windowText" lastClr="000000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googletrans</a:t>
              </a:r>
              <a:r>
                <a:rPr lang="en-US" altLang="ko-KR" sz="2800" b="0" i="0" u="none" strike="noStrike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  <a:r>
                <a:rPr lang="ko-KR" altLang="en-US" sz="2800" b="0" i="0" u="none" strike="noStrike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" altLang="ko-Kore-KR" sz="2800" b="0" i="0" u="none" strike="noStrike" dirty="0">
                  <a:solidFill>
                    <a:sysClr val="windowText" lastClr="000000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requests</a:t>
              </a:r>
              <a:r>
                <a:rPr lang="en-US" altLang="ko-KR" sz="2800" u="none" strike="noStrike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  <a:r>
                <a:rPr lang="ko-KR" altLang="en-US" sz="2800" u="none" strike="noStrike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" altLang="ko-Kore-KR" sz="2800" b="0" i="0" u="none" strike="noStrike" dirty="0">
                  <a:solidFill>
                    <a:sysClr val="windowText" lastClr="000000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requests-cache</a:t>
              </a:r>
              <a:endParaRPr lang="en" altLang="ko-Kore-KR" sz="2800" b="0" i="0" dirty="0">
                <a:solidFill>
                  <a:sysClr val="windowText" lastClr="000000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3D0BBC-4828-928D-5245-A8301D7644CA}"/>
                </a:ext>
              </a:extLst>
            </p:cNvPr>
            <p:cNvSpPr txBox="1"/>
            <p:nvPr/>
          </p:nvSpPr>
          <p:spPr>
            <a:xfrm>
              <a:off x="837187" y="2056834"/>
              <a:ext cx="10517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사용중인 외부 라이브러리 </a:t>
              </a:r>
              <a:r>
                <a:rPr lang="en-US" altLang="ko-KR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:</a:t>
              </a:r>
              <a:r>
                <a:rPr lang="ko-KR" altLang="en-US" sz="2800" dirty="0">
                  <a:solidFill>
                    <a:schemeClr val="bg1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" altLang="ko-Kore-KR" sz="2800" b="0" i="0" u="none" strike="noStrike" dirty="0">
                  <a:solidFill>
                    <a:srgbClr val="FDB82C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googletrans</a:t>
              </a:r>
              <a:r>
                <a:rPr lang="en-US" altLang="ko-KR" sz="2800" b="0" i="0" u="none" strike="noStrike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  <a:r>
                <a:rPr lang="ko-KR" altLang="en-US" sz="2800" b="0" i="0" u="none" strike="noStrike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" altLang="ko-Kore-KR" sz="2800" b="0" i="0" u="none" strike="noStrike" dirty="0">
                  <a:solidFill>
                    <a:srgbClr val="FDB82C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requests</a:t>
              </a:r>
              <a:r>
                <a:rPr lang="en-US" altLang="ko-KR" sz="2800" u="none" strike="noStrike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,</a:t>
              </a:r>
              <a:r>
                <a:rPr lang="ko-KR" altLang="en-US" sz="2800" u="none" strike="noStrike" dirty="0">
                  <a:solidFill>
                    <a:srgbClr val="FDB82C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 </a:t>
              </a:r>
              <a:r>
                <a:rPr lang="en" altLang="ko-Kore-KR" sz="2800" b="0" i="0" u="none" strike="noStrike" dirty="0">
                  <a:solidFill>
                    <a:srgbClr val="FDB82C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requests-cache</a:t>
              </a:r>
              <a:endParaRPr lang="en" altLang="ko-Kore-KR" sz="2800" b="0" i="0" dirty="0">
                <a:solidFill>
                  <a:srgbClr val="FDB82C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</p:grpSp>
      <p:sp>
        <p:nvSpPr>
          <p:cNvPr id="13" name="십자형[C] 12">
            <a:extLst>
              <a:ext uri="{FF2B5EF4-FFF2-40B4-BE49-F238E27FC236}">
                <a16:creationId xmlns:a16="http://schemas.microsoft.com/office/drawing/2014/main" id="{09213C7F-4310-3990-30D1-E4343CA847A7}"/>
              </a:ext>
            </a:extLst>
          </p:cNvPr>
          <p:cNvSpPr/>
          <p:nvPr/>
        </p:nvSpPr>
        <p:spPr>
          <a:xfrm>
            <a:off x="913046" y="3038365"/>
            <a:ext cx="10365903" cy="2914539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십자형[C] 15">
            <a:extLst>
              <a:ext uri="{FF2B5EF4-FFF2-40B4-BE49-F238E27FC236}">
                <a16:creationId xmlns:a16="http://schemas.microsoft.com/office/drawing/2014/main" id="{E2220107-0EE3-5CDA-483E-C2DF8DEDBCCB}"/>
              </a:ext>
            </a:extLst>
          </p:cNvPr>
          <p:cNvSpPr/>
          <p:nvPr/>
        </p:nvSpPr>
        <p:spPr>
          <a:xfrm>
            <a:off x="913042" y="3038366"/>
            <a:ext cx="10365903" cy="2914538"/>
          </a:xfrm>
          <a:prstGeom prst="plus">
            <a:avLst>
              <a:gd name="adj" fmla="val 5150"/>
            </a:avLst>
          </a:prstGeom>
          <a:gradFill flip="none" rotWithShape="1">
            <a:gsLst>
              <a:gs pos="0">
                <a:srgbClr val="8620AC">
                  <a:alpha val="49841"/>
                </a:srgbClr>
              </a:gs>
              <a:gs pos="19000">
                <a:srgbClr val="D424A3">
                  <a:alpha val="46000"/>
                </a:srgbClr>
              </a:gs>
              <a:gs pos="95000">
                <a:srgbClr val="8620AC">
                  <a:alpha val="50000"/>
                </a:srgbClr>
              </a:gs>
            </a:gsLst>
            <a:lin ang="2700000" scaled="1"/>
            <a:tileRect/>
          </a:gradFill>
          <a:ln w="28575">
            <a:solidFill>
              <a:srgbClr val="260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CEC55C-ECBB-53EE-FE73-964FCF0558B7}"/>
              </a:ext>
            </a:extLst>
          </p:cNvPr>
          <p:cNvGrpSpPr/>
          <p:nvPr/>
        </p:nvGrpSpPr>
        <p:grpSpPr>
          <a:xfrm>
            <a:off x="1746889" y="3331765"/>
            <a:ext cx="6577797" cy="2288934"/>
            <a:chOff x="1746889" y="3331765"/>
            <a:chExt cx="6577797" cy="228893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5BDF64-4B99-925F-C28E-9FB5B5E2D6EB}"/>
                </a:ext>
              </a:extLst>
            </p:cNvPr>
            <p:cNvSpPr txBox="1"/>
            <p:nvPr/>
          </p:nvSpPr>
          <p:spPr>
            <a:xfrm>
              <a:off x="1782510" y="3373930"/>
              <a:ext cx="6542176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// Project #1</a:t>
              </a:r>
            </a:p>
            <a:p>
              <a:r>
                <a:rPr lang="en" altLang="ko-Kore-KR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pip3 install </a:t>
              </a:r>
              <a:r>
                <a:rPr lang="en" altLang="ko-Kore-KR" sz="2800" dirty="0" err="1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googletrans</a:t>
              </a:r>
              <a:endParaRPr lang="en" altLang="ko-Kore-KR" sz="2800" dirty="0">
                <a:solidFill>
                  <a:sysClr val="windowText" lastClr="000000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endParaRPr lang="en" altLang="ko-Kore-KR" sz="2800" dirty="0">
                <a:solidFill>
                  <a:sysClr val="windowText" lastClr="000000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" altLang="ko-Kore-KR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// Project #2</a:t>
              </a:r>
            </a:p>
            <a:p>
              <a:r>
                <a:rPr lang="en" altLang="ko-Kore-KR" sz="2800" dirty="0">
                  <a:solidFill>
                    <a:sysClr val="windowText" lastClr="000000"/>
                  </a:solidFill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pip3 install requests requests-cache</a:t>
              </a:r>
              <a:endParaRPr lang="en" altLang="ko-Kore-KR" sz="2800" b="0" i="0" dirty="0">
                <a:solidFill>
                  <a:sysClr val="windowText" lastClr="000000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9BC814-FB4E-E075-E021-E3469A824285}"/>
                </a:ext>
              </a:extLst>
            </p:cNvPr>
            <p:cNvSpPr txBox="1"/>
            <p:nvPr/>
          </p:nvSpPr>
          <p:spPr>
            <a:xfrm>
              <a:off x="1746889" y="3331765"/>
              <a:ext cx="6542176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sz="2800" b="0" i="0" dirty="0">
                  <a:solidFill>
                    <a:srgbClr val="4E02E9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// Project #1</a:t>
              </a:r>
            </a:p>
            <a:p>
              <a:r>
                <a:rPr lang="en" altLang="ko-Kore-KR" sz="2800" b="0" i="0" dirty="0">
                  <a:solidFill>
                    <a:srgbClr val="FDB82C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pip3 install </a:t>
              </a:r>
              <a:r>
                <a:rPr lang="en" altLang="ko-Kore-KR" sz="2800" b="0" i="0" dirty="0" err="1">
                  <a:solidFill>
                    <a:srgbClr val="FDB82C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googletrans</a:t>
              </a:r>
              <a:endParaRPr lang="en" altLang="ko-Kore-KR" sz="2800" dirty="0">
                <a:solidFill>
                  <a:srgbClr val="FDB82C"/>
                </a:solidFill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endParaRPr lang="en" altLang="ko-Kore-KR" sz="2800" b="0" i="0" dirty="0">
                <a:solidFill>
                  <a:srgbClr val="FDB82C"/>
                </a:solidFill>
                <a:effectLst/>
                <a:latin typeface="DNF Bit Bit OTF" panose="02000803000000000000" pitchFamily="2" charset="-127"/>
                <a:ea typeface="DNF Bit Bit OTF" panose="02000803000000000000" pitchFamily="2" charset="-127"/>
              </a:endParaRPr>
            </a:p>
            <a:p>
              <a:r>
                <a:rPr lang="en" altLang="ko-Kore-KR" sz="2800" b="0" i="0" dirty="0">
                  <a:solidFill>
                    <a:srgbClr val="4E02E9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// Project #2</a:t>
              </a:r>
            </a:p>
            <a:p>
              <a:r>
                <a:rPr lang="en" altLang="ko-Kore-KR" sz="2800" b="0" i="0" dirty="0">
                  <a:solidFill>
                    <a:srgbClr val="FDB82C"/>
                  </a:solidFill>
                  <a:effectLst/>
                  <a:latin typeface="DNF Bit Bit OTF" panose="02000803000000000000" pitchFamily="2" charset="-127"/>
                  <a:ea typeface="DNF Bit Bit OTF" panose="02000803000000000000" pitchFamily="2" charset="-127"/>
                </a:rPr>
                <a:t>pip3 install requests requests-cache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46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1441</Words>
  <Application>Microsoft Macintosh PowerPoint</Application>
  <PresentationFormat>와이드스크린</PresentationFormat>
  <Paragraphs>291</Paragraphs>
  <Slides>38</Slides>
  <Notes>21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Arial</vt:lpstr>
      <vt:lpstr>DNF Bit Bit OTF</vt:lpstr>
      <vt:lpstr>Maplestory 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한승훈</dc:creator>
  <cp:lastModifiedBy>안상민</cp:lastModifiedBy>
  <cp:revision>45</cp:revision>
  <dcterms:created xsi:type="dcterms:W3CDTF">2021-02-01T05:05:02Z</dcterms:created>
  <dcterms:modified xsi:type="dcterms:W3CDTF">2022-12-06T12:26:14Z</dcterms:modified>
</cp:coreProperties>
</file>